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61" r:id="rId6"/>
    <p:sldId id="258" r:id="rId7"/>
    <p:sldId id="262" r:id="rId8"/>
    <p:sldId id="264" r:id="rId9"/>
    <p:sldId id="265" r:id="rId10"/>
    <p:sldId id="266" r:id="rId11"/>
    <p:sldId id="268" r:id="rId12"/>
    <p:sldId id="269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984BBD1-78AC-409E-B932-BC21CD57FE4C}">
          <p14:sldIdLst>
            <p14:sldId id="256"/>
            <p14:sldId id="257"/>
            <p14:sldId id="259"/>
            <p14:sldId id="263"/>
            <p14:sldId id="261"/>
            <p14:sldId id="258"/>
            <p14:sldId id="262"/>
            <p14:sldId id="264"/>
            <p14:sldId id="265"/>
            <p14:sldId id="266"/>
            <p14:sldId id="268"/>
            <p14:sldId id="269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DB1640-FDEC-422D-88D0-F8E7C8ACE0E2}" type="doc">
      <dgm:prSet loTypeId="urn:microsoft.com/office/officeart/2005/8/layout/radial3" loCatId="cycle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38C13D0-2FE8-416A-9778-A63E24D5B8C2}">
      <dgm:prSet phldrT="[Текст]" custT="1"/>
      <dgm:spPr/>
      <dgm:t>
        <a:bodyPr/>
        <a:lstStyle/>
        <a:p>
          <a:r>
            <a:rPr lang="ru-RU" sz="2400" dirty="0" smtClean="0">
              <a:latin typeface="+mj-lt"/>
            </a:rPr>
            <a:t>Фольклор</a:t>
          </a:r>
          <a:endParaRPr lang="ru-RU" sz="2400" dirty="0">
            <a:latin typeface="+mj-lt"/>
          </a:endParaRPr>
        </a:p>
      </dgm:t>
    </dgm:pt>
    <dgm:pt modelId="{C8D1CB1F-ED45-4373-A269-B77E936FF7AF}" type="parTrans" cxnId="{772EF139-20AE-405B-9673-A22D24825DAD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0854C716-7C03-404D-A77F-52C8A5F168FC}" type="sibTrans" cxnId="{772EF139-20AE-405B-9673-A22D24825DAD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B7B41D2C-288A-49AF-85E6-B17CD2A89072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игры</a:t>
          </a:r>
          <a:endParaRPr lang="ru-RU" sz="1200" dirty="0">
            <a:latin typeface="+mj-lt"/>
          </a:endParaRPr>
        </a:p>
      </dgm:t>
    </dgm:pt>
    <dgm:pt modelId="{AE6F512C-B3D5-4B5D-89B0-F0A24503C00E}" type="parTrans" cxnId="{07A02314-4FF2-4071-9A99-6CA127B4E0A6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E61AADE4-1847-4241-9903-A3CF2A90C9E8}" type="sibTrans" cxnId="{07A02314-4FF2-4071-9A99-6CA127B4E0A6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04CDC3C4-4785-441B-9DCF-77A2D00A6201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песни </a:t>
          </a:r>
          <a:endParaRPr lang="ru-RU" sz="1200" dirty="0">
            <a:latin typeface="+mj-lt"/>
          </a:endParaRPr>
        </a:p>
      </dgm:t>
    </dgm:pt>
    <dgm:pt modelId="{6321E131-C254-48DA-AE02-D8DAFA656EE4}" type="parTrans" cxnId="{8DC1C915-4816-44D4-AAF9-8DE402B48F46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3D121B7C-31C7-4DD5-82E6-BA350DED686C}" type="sibTrans" cxnId="{8DC1C915-4816-44D4-AAF9-8DE402B48F46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13FCB846-82A6-4FB1-AD8B-46F3A76D008D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былины</a:t>
          </a:r>
          <a:endParaRPr lang="ru-RU" sz="1050" dirty="0">
            <a:latin typeface="+mj-lt"/>
          </a:endParaRPr>
        </a:p>
      </dgm:t>
    </dgm:pt>
    <dgm:pt modelId="{4D659C38-0FA8-4CB5-8363-7715036C61A0}" type="parTrans" cxnId="{E5B05AAC-2119-4A24-BB74-6CF70446A1B3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E46843D4-CEBB-48E5-93FB-A0321AF89C1D}" type="sibTrans" cxnId="{E5B05AAC-2119-4A24-BB74-6CF70446A1B3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EBD8C8B3-E28A-4816-B8ED-6ADBB63B0A61}">
      <dgm:prSet phldrT="[Текст]" custT="1"/>
      <dgm:spPr/>
      <dgm:t>
        <a:bodyPr/>
        <a:lstStyle/>
        <a:p>
          <a:r>
            <a:rPr lang="ru-RU" sz="1100" dirty="0" smtClean="0">
              <a:latin typeface="+mj-lt"/>
            </a:rPr>
            <a:t>народный театр</a:t>
          </a:r>
          <a:endParaRPr lang="ru-RU" sz="1100" dirty="0">
            <a:latin typeface="+mj-lt"/>
          </a:endParaRPr>
        </a:p>
      </dgm:t>
    </dgm:pt>
    <dgm:pt modelId="{08891841-2E33-481A-A936-D54819822F4E}" type="parTrans" cxnId="{30B35825-8484-4109-AFDD-6A0214837075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5D29035C-14CA-4885-90A8-629186396374}" type="sibTrans" cxnId="{30B35825-8484-4109-AFDD-6A0214837075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D64911AB-12F4-49C4-AF5F-2625BAA63C49}">
      <dgm:prSet custT="1"/>
      <dgm:spPr/>
      <dgm:t>
        <a:bodyPr/>
        <a:lstStyle/>
        <a:p>
          <a:r>
            <a:rPr lang="ru-RU" sz="1050" dirty="0" smtClean="0">
              <a:latin typeface="+mj-lt"/>
            </a:rPr>
            <a:t>пословицы</a:t>
          </a:r>
          <a:endParaRPr lang="ru-RU" sz="1050" dirty="0">
            <a:latin typeface="+mj-lt"/>
          </a:endParaRPr>
        </a:p>
      </dgm:t>
    </dgm:pt>
    <dgm:pt modelId="{CDFA6387-FD47-4517-9C1A-32C049CA50C3}" type="parTrans" cxnId="{E60382BC-E5B2-4FDA-9672-63EC857666C3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AF8D33D4-B2CB-4398-915E-D37488743333}" type="sibTrans" cxnId="{E60382BC-E5B2-4FDA-9672-63EC857666C3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E08DBC8E-9BB2-4F46-AA8E-F1C05EE43189}">
      <dgm:prSet custT="1"/>
      <dgm:spPr/>
      <dgm:t>
        <a:bodyPr/>
        <a:lstStyle/>
        <a:p>
          <a:r>
            <a:rPr lang="ru-RU" sz="1100" dirty="0" smtClean="0">
              <a:latin typeface="+mj-lt"/>
            </a:rPr>
            <a:t>поговорки</a:t>
          </a:r>
          <a:endParaRPr lang="ru-RU" sz="1050" dirty="0">
            <a:latin typeface="+mj-lt"/>
          </a:endParaRPr>
        </a:p>
      </dgm:t>
    </dgm:pt>
    <dgm:pt modelId="{024FDF44-2C2A-4C0A-9AEB-E6F7EC5B37A2}" type="parTrans" cxnId="{AB398B65-BD38-4DF4-85A9-60208F24ADE1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8E5C0CF7-8DAF-40F5-AE69-F60525B5579D}" type="sibTrans" cxnId="{AB398B65-BD38-4DF4-85A9-60208F24ADE1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A004C893-3D8A-4C3E-8C79-416DF39C82BF}">
      <dgm:prSet custT="1"/>
      <dgm:spPr/>
      <dgm:t>
        <a:bodyPr/>
        <a:lstStyle/>
        <a:p>
          <a:r>
            <a:rPr lang="ru-RU" sz="1200" dirty="0" smtClean="0">
              <a:latin typeface="+mj-lt"/>
            </a:rPr>
            <a:t>загадки</a:t>
          </a:r>
          <a:endParaRPr lang="ru-RU" sz="1050" dirty="0">
            <a:latin typeface="+mj-lt"/>
          </a:endParaRPr>
        </a:p>
      </dgm:t>
    </dgm:pt>
    <dgm:pt modelId="{B9854C00-16BF-41F9-9D46-FA45A9264B6D}" type="parTrans" cxnId="{3168B330-590E-4CC7-A05B-B2546BA7E5D2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87B5DC1E-3334-42CE-8F2B-BD03DEC8E05C}" type="sibTrans" cxnId="{3168B330-590E-4CC7-A05B-B2546BA7E5D2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A32B4AF3-3ED8-42EA-8697-F18ED251C938}">
      <dgm:prSet custT="1"/>
      <dgm:spPr/>
      <dgm:t>
        <a:bodyPr/>
        <a:lstStyle/>
        <a:p>
          <a:r>
            <a:rPr lang="ru-RU" sz="1200" dirty="0" smtClean="0">
              <a:latin typeface="+mj-lt"/>
            </a:rPr>
            <a:t>сказки </a:t>
          </a:r>
          <a:endParaRPr lang="ru-RU" sz="1050" dirty="0">
            <a:latin typeface="+mj-lt"/>
          </a:endParaRPr>
        </a:p>
      </dgm:t>
    </dgm:pt>
    <dgm:pt modelId="{7F82B968-DBAD-481E-880A-F91F81C5EDE2}" type="parTrans" cxnId="{1371BAEE-97F6-4760-88B9-E40EA39CF8CD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F46E65BF-507F-4E14-89DB-719A365E5DD0}" type="sibTrans" cxnId="{1371BAEE-97F6-4760-88B9-E40EA39CF8CD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96CF4192-D34A-4616-A20A-23F1E4EBE995}">
      <dgm:prSet custT="1"/>
      <dgm:spPr/>
      <dgm:t>
        <a:bodyPr/>
        <a:lstStyle/>
        <a:p>
          <a:r>
            <a:rPr lang="ru-RU" sz="1200" dirty="0" smtClean="0">
              <a:latin typeface="+mj-lt"/>
            </a:rPr>
            <a:t>считалки</a:t>
          </a:r>
          <a:endParaRPr lang="ru-RU" sz="1050" dirty="0">
            <a:latin typeface="+mj-lt"/>
          </a:endParaRPr>
        </a:p>
      </dgm:t>
    </dgm:pt>
    <dgm:pt modelId="{83DBB9F9-900A-4498-AC55-D68D360701C9}" type="parTrans" cxnId="{51E0CFE7-DE89-4C0A-935F-CD25AAF6A3F2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518B6D49-F8F7-42DA-99B7-B66F7F82679C}" type="sibTrans" cxnId="{51E0CFE7-DE89-4C0A-935F-CD25AAF6A3F2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C1153723-6A3E-426D-9DB4-D8C01D4FF174}">
      <dgm:prSet custT="1"/>
      <dgm:spPr/>
      <dgm:t>
        <a:bodyPr/>
        <a:lstStyle/>
        <a:p>
          <a:r>
            <a:rPr lang="ru-RU" sz="1200" dirty="0" err="1" smtClean="0">
              <a:latin typeface="+mj-lt"/>
            </a:rPr>
            <a:t>заклички</a:t>
          </a:r>
          <a:endParaRPr lang="ru-RU" sz="1050" dirty="0">
            <a:latin typeface="+mj-lt"/>
          </a:endParaRPr>
        </a:p>
      </dgm:t>
    </dgm:pt>
    <dgm:pt modelId="{5512F1C3-0163-4C3C-8629-73A508CF54F9}" type="parTrans" cxnId="{0538CDD8-A03E-4100-BFCC-459120668CDD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D485072A-6C37-4655-AC7F-E10194CCDB5E}" type="sibTrans" cxnId="{0538CDD8-A03E-4100-BFCC-459120668CDD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B3C018DE-B1E6-4630-896C-A510A8235335}">
      <dgm:prSet custT="1"/>
      <dgm:spPr/>
      <dgm:t>
        <a:bodyPr/>
        <a:lstStyle/>
        <a:p>
          <a:r>
            <a:rPr lang="ru-RU" sz="1200" dirty="0" smtClean="0">
              <a:latin typeface="+mj-lt"/>
            </a:rPr>
            <a:t>легенды</a:t>
          </a:r>
          <a:endParaRPr lang="ru-RU" sz="1050" dirty="0">
            <a:latin typeface="+mj-lt"/>
          </a:endParaRPr>
        </a:p>
      </dgm:t>
    </dgm:pt>
    <dgm:pt modelId="{ACD78624-A28C-4CC0-8560-A4C436326D3D}" type="parTrans" cxnId="{0194D846-4770-407D-9C35-11EB54F3DA75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CED4C887-31A4-4990-ABE6-3681A747CD96}" type="sibTrans" cxnId="{0194D846-4770-407D-9C35-11EB54F3DA75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E08B0501-F5E3-4A5D-986E-B3E04C9923F5}" type="pres">
      <dgm:prSet presAssocID="{A5DB1640-FDEC-422D-88D0-F8E7C8ACE0E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3671A9-C92F-4881-8171-95AFC421834B}" type="pres">
      <dgm:prSet presAssocID="{A5DB1640-FDEC-422D-88D0-F8E7C8ACE0E2}" presName="radial" presStyleCnt="0">
        <dgm:presLayoutVars>
          <dgm:animLvl val="ctr"/>
        </dgm:presLayoutVars>
      </dgm:prSet>
      <dgm:spPr/>
    </dgm:pt>
    <dgm:pt modelId="{F64A47DE-27DE-458A-A9ED-89F4847FC9FA}" type="pres">
      <dgm:prSet presAssocID="{038C13D0-2FE8-416A-9778-A63E24D5B8C2}" presName="centerShape" presStyleLbl="vennNode1" presStyleIdx="0" presStyleCnt="12"/>
      <dgm:spPr/>
      <dgm:t>
        <a:bodyPr/>
        <a:lstStyle/>
        <a:p>
          <a:endParaRPr lang="ru-RU"/>
        </a:p>
      </dgm:t>
    </dgm:pt>
    <dgm:pt modelId="{48347679-EE2B-4624-AC24-C7C0C9E95894}" type="pres">
      <dgm:prSet presAssocID="{B7B41D2C-288A-49AF-85E6-B17CD2A89072}" presName="node" presStyleLbl="venn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ECF3B-1196-4177-A169-57E4A62F7BF9}" type="pres">
      <dgm:prSet presAssocID="{04CDC3C4-4785-441B-9DCF-77A2D00A6201}" presName="node" presStyleLbl="venn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463DB-92A7-4347-AF07-D49CD52B93A9}" type="pres">
      <dgm:prSet presAssocID="{D64911AB-12F4-49C4-AF5F-2625BAA63C49}" presName="node" presStyleLbl="venn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32F86-37A8-4204-91B8-1300CAA883DC}" type="pres">
      <dgm:prSet presAssocID="{E08DBC8E-9BB2-4F46-AA8E-F1C05EE43189}" presName="node" presStyleLbl="venn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34855-07A5-4ECD-9C85-BAE57D92A5EC}" type="pres">
      <dgm:prSet presAssocID="{A004C893-3D8A-4C3E-8C79-416DF39C82BF}" presName="node" presStyleLbl="venn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5187C-DFA5-4979-99D5-702E07A13B79}" type="pres">
      <dgm:prSet presAssocID="{A32B4AF3-3ED8-42EA-8697-F18ED251C938}" presName="node" presStyleLbl="venn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5A3BE-1261-44DE-941E-D341098A3682}" type="pres">
      <dgm:prSet presAssocID="{96CF4192-D34A-4616-A20A-23F1E4EBE995}" presName="node" presStyleLbl="venn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4CC85-1965-4D5D-A05B-3B9A9F1AA11D}" type="pres">
      <dgm:prSet presAssocID="{C1153723-6A3E-426D-9DB4-D8C01D4FF174}" presName="node" presStyleLbl="venn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08A11-020B-4A17-9CDA-8AE2B0B58D1B}" type="pres">
      <dgm:prSet presAssocID="{B3C018DE-B1E6-4630-896C-A510A8235335}" presName="node" presStyleLbl="venn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FA121-279C-4443-B57A-98FD8F3394A7}" type="pres">
      <dgm:prSet presAssocID="{13FCB846-82A6-4FB1-AD8B-46F3A76D008D}" presName="node" presStyleLbl="venn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23445-939A-492D-A27A-143A94F1C400}" type="pres">
      <dgm:prSet presAssocID="{EBD8C8B3-E28A-4816-B8ED-6ADBB63B0A61}" presName="node" presStyleLbl="venn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75DA7E-2849-42E4-ADCF-EADBA1823469}" type="presOf" srcId="{A5DB1640-FDEC-422D-88D0-F8E7C8ACE0E2}" destId="{E08B0501-F5E3-4A5D-986E-B3E04C9923F5}" srcOrd="0" destOrd="0" presId="urn:microsoft.com/office/officeart/2005/8/layout/radial3"/>
    <dgm:cxn modelId="{A4CEE85D-7ED9-422A-8B83-0CA1716DC628}" type="presOf" srcId="{E08DBC8E-9BB2-4F46-AA8E-F1C05EE43189}" destId="{58632F86-37A8-4204-91B8-1300CAA883DC}" srcOrd="0" destOrd="0" presId="urn:microsoft.com/office/officeart/2005/8/layout/radial3"/>
    <dgm:cxn modelId="{0194D846-4770-407D-9C35-11EB54F3DA75}" srcId="{038C13D0-2FE8-416A-9778-A63E24D5B8C2}" destId="{B3C018DE-B1E6-4630-896C-A510A8235335}" srcOrd="8" destOrd="0" parTransId="{ACD78624-A28C-4CC0-8560-A4C436326D3D}" sibTransId="{CED4C887-31A4-4990-ABE6-3681A747CD96}"/>
    <dgm:cxn modelId="{E9A4A72E-119D-45EA-A1DD-111850455641}" type="presOf" srcId="{13FCB846-82A6-4FB1-AD8B-46F3A76D008D}" destId="{DC4FA121-279C-4443-B57A-98FD8F3394A7}" srcOrd="0" destOrd="0" presId="urn:microsoft.com/office/officeart/2005/8/layout/radial3"/>
    <dgm:cxn modelId="{772EF139-20AE-405B-9673-A22D24825DAD}" srcId="{A5DB1640-FDEC-422D-88D0-F8E7C8ACE0E2}" destId="{038C13D0-2FE8-416A-9778-A63E24D5B8C2}" srcOrd="0" destOrd="0" parTransId="{C8D1CB1F-ED45-4373-A269-B77E936FF7AF}" sibTransId="{0854C716-7C03-404D-A77F-52C8A5F168FC}"/>
    <dgm:cxn modelId="{22477494-E3B9-4107-A305-7321F1348FC1}" type="presOf" srcId="{B7B41D2C-288A-49AF-85E6-B17CD2A89072}" destId="{48347679-EE2B-4624-AC24-C7C0C9E95894}" srcOrd="0" destOrd="0" presId="urn:microsoft.com/office/officeart/2005/8/layout/radial3"/>
    <dgm:cxn modelId="{191C265D-9F47-4084-8E19-0D1AEE8C9CE0}" type="presOf" srcId="{A004C893-3D8A-4C3E-8C79-416DF39C82BF}" destId="{80934855-07A5-4ECD-9C85-BAE57D92A5EC}" srcOrd="0" destOrd="0" presId="urn:microsoft.com/office/officeart/2005/8/layout/radial3"/>
    <dgm:cxn modelId="{3168B330-590E-4CC7-A05B-B2546BA7E5D2}" srcId="{038C13D0-2FE8-416A-9778-A63E24D5B8C2}" destId="{A004C893-3D8A-4C3E-8C79-416DF39C82BF}" srcOrd="4" destOrd="0" parTransId="{B9854C00-16BF-41F9-9D46-FA45A9264B6D}" sibTransId="{87B5DC1E-3334-42CE-8F2B-BD03DEC8E05C}"/>
    <dgm:cxn modelId="{AB398B65-BD38-4DF4-85A9-60208F24ADE1}" srcId="{038C13D0-2FE8-416A-9778-A63E24D5B8C2}" destId="{E08DBC8E-9BB2-4F46-AA8E-F1C05EE43189}" srcOrd="3" destOrd="0" parTransId="{024FDF44-2C2A-4C0A-9AEB-E6F7EC5B37A2}" sibTransId="{8E5C0CF7-8DAF-40F5-AE69-F60525B5579D}"/>
    <dgm:cxn modelId="{72F5F330-524B-481F-9688-DD9E04AD8E91}" type="presOf" srcId="{96CF4192-D34A-4616-A20A-23F1E4EBE995}" destId="{31A5A3BE-1261-44DE-941E-D341098A3682}" srcOrd="0" destOrd="0" presId="urn:microsoft.com/office/officeart/2005/8/layout/radial3"/>
    <dgm:cxn modelId="{07A02314-4FF2-4071-9A99-6CA127B4E0A6}" srcId="{038C13D0-2FE8-416A-9778-A63E24D5B8C2}" destId="{B7B41D2C-288A-49AF-85E6-B17CD2A89072}" srcOrd="0" destOrd="0" parTransId="{AE6F512C-B3D5-4B5D-89B0-F0A24503C00E}" sibTransId="{E61AADE4-1847-4241-9903-A3CF2A90C9E8}"/>
    <dgm:cxn modelId="{6BB62F70-2DFC-4380-8511-121C0128BC72}" type="presOf" srcId="{04CDC3C4-4785-441B-9DCF-77A2D00A6201}" destId="{D25ECF3B-1196-4177-A169-57E4A62F7BF9}" srcOrd="0" destOrd="0" presId="urn:microsoft.com/office/officeart/2005/8/layout/radial3"/>
    <dgm:cxn modelId="{34A2BEA8-3BBF-44C5-B917-F0FB85A02729}" type="presOf" srcId="{EBD8C8B3-E28A-4816-B8ED-6ADBB63B0A61}" destId="{03D23445-939A-492D-A27A-143A94F1C400}" srcOrd="0" destOrd="0" presId="urn:microsoft.com/office/officeart/2005/8/layout/radial3"/>
    <dgm:cxn modelId="{30B35825-8484-4109-AFDD-6A0214837075}" srcId="{038C13D0-2FE8-416A-9778-A63E24D5B8C2}" destId="{EBD8C8B3-E28A-4816-B8ED-6ADBB63B0A61}" srcOrd="10" destOrd="0" parTransId="{08891841-2E33-481A-A936-D54819822F4E}" sibTransId="{5D29035C-14CA-4885-90A8-629186396374}"/>
    <dgm:cxn modelId="{51E0CFE7-DE89-4C0A-935F-CD25AAF6A3F2}" srcId="{038C13D0-2FE8-416A-9778-A63E24D5B8C2}" destId="{96CF4192-D34A-4616-A20A-23F1E4EBE995}" srcOrd="6" destOrd="0" parTransId="{83DBB9F9-900A-4498-AC55-D68D360701C9}" sibTransId="{518B6D49-F8F7-42DA-99B7-B66F7F82679C}"/>
    <dgm:cxn modelId="{E5B05AAC-2119-4A24-BB74-6CF70446A1B3}" srcId="{038C13D0-2FE8-416A-9778-A63E24D5B8C2}" destId="{13FCB846-82A6-4FB1-AD8B-46F3A76D008D}" srcOrd="9" destOrd="0" parTransId="{4D659C38-0FA8-4CB5-8363-7715036C61A0}" sibTransId="{E46843D4-CEBB-48E5-93FB-A0321AF89C1D}"/>
    <dgm:cxn modelId="{4FD0C0FD-5323-4D71-AE27-51DB1532F098}" type="presOf" srcId="{D64911AB-12F4-49C4-AF5F-2625BAA63C49}" destId="{13C463DB-92A7-4347-AF07-D49CD52B93A9}" srcOrd="0" destOrd="0" presId="urn:microsoft.com/office/officeart/2005/8/layout/radial3"/>
    <dgm:cxn modelId="{7EC5B8BA-9F23-4650-843D-8614EAD52CA4}" type="presOf" srcId="{C1153723-6A3E-426D-9DB4-D8C01D4FF174}" destId="{1734CC85-1965-4D5D-A05B-3B9A9F1AA11D}" srcOrd="0" destOrd="0" presId="urn:microsoft.com/office/officeart/2005/8/layout/radial3"/>
    <dgm:cxn modelId="{9302ED25-1664-4025-9A13-AF0A7210D354}" type="presOf" srcId="{A32B4AF3-3ED8-42EA-8697-F18ED251C938}" destId="{9A75187C-DFA5-4979-99D5-702E07A13B79}" srcOrd="0" destOrd="0" presId="urn:microsoft.com/office/officeart/2005/8/layout/radial3"/>
    <dgm:cxn modelId="{75B928DE-D92D-4E24-8557-97C1413D037B}" type="presOf" srcId="{B3C018DE-B1E6-4630-896C-A510A8235335}" destId="{78A08A11-020B-4A17-9CDA-8AE2B0B58D1B}" srcOrd="0" destOrd="0" presId="urn:microsoft.com/office/officeart/2005/8/layout/radial3"/>
    <dgm:cxn modelId="{0538CDD8-A03E-4100-BFCC-459120668CDD}" srcId="{038C13D0-2FE8-416A-9778-A63E24D5B8C2}" destId="{C1153723-6A3E-426D-9DB4-D8C01D4FF174}" srcOrd="7" destOrd="0" parTransId="{5512F1C3-0163-4C3C-8629-73A508CF54F9}" sibTransId="{D485072A-6C37-4655-AC7F-E10194CCDB5E}"/>
    <dgm:cxn modelId="{035F80EB-75E5-4803-AB3B-80FA62819C0D}" type="presOf" srcId="{038C13D0-2FE8-416A-9778-A63E24D5B8C2}" destId="{F64A47DE-27DE-458A-A9ED-89F4847FC9FA}" srcOrd="0" destOrd="0" presId="urn:microsoft.com/office/officeart/2005/8/layout/radial3"/>
    <dgm:cxn modelId="{E60382BC-E5B2-4FDA-9672-63EC857666C3}" srcId="{038C13D0-2FE8-416A-9778-A63E24D5B8C2}" destId="{D64911AB-12F4-49C4-AF5F-2625BAA63C49}" srcOrd="2" destOrd="0" parTransId="{CDFA6387-FD47-4517-9C1A-32C049CA50C3}" sibTransId="{AF8D33D4-B2CB-4398-915E-D37488743333}"/>
    <dgm:cxn modelId="{8DC1C915-4816-44D4-AAF9-8DE402B48F46}" srcId="{038C13D0-2FE8-416A-9778-A63E24D5B8C2}" destId="{04CDC3C4-4785-441B-9DCF-77A2D00A6201}" srcOrd="1" destOrd="0" parTransId="{6321E131-C254-48DA-AE02-D8DAFA656EE4}" sibTransId="{3D121B7C-31C7-4DD5-82E6-BA350DED686C}"/>
    <dgm:cxn modelId="{1371BAEE-97F6-4760-88B9-E40EA39CF8CD}" srcId="{038C13D0-2FE8-416A-9778-A63E24D5B8C2}" destId="{A32B4AF3-3ED8-42EA-8697-F18ED251C938}" srcOrd="5" destOrd="0" parTransId="{7F82B968-DBAD-481E-880A-F91F81C5EDE2}" sibTransId="{F46E65BF-507F-4E14-89DB-719A365E5DD0}"/>
    <dgm:cxn modelId="{54FB228E-C2E7-4ADE-9B3C-742A4F89D7CE}" type="presParOf" srcId="{E08B0501-F5E3-4A5D-986E-B3E04C9923F5}" destId="{8F3671A9-C92F-4881-8171-95AFC421834B}" srcOrd="0" destOrd="0" presId="urn:microsoft.com/office/officeart/2005/8/layout/radial3"/>
    <dgm:cxn modelId="{4160CC9D-AF10-4009-9CC2-52CA26493318}" type="presParOf" srcId="{8F3671A9-C92F-4881-8171-95AFC421834B}" destId="{F64A47DE-27DE-458A-A9ED-89F4847FC9FA}" srcOrd="0" destOrd="0" presId="urn:microsoft.com/office/officeart/2005/8/layout/radial3"/>
    <dgm:cxn modelId="{B5AA6BB0-A31F-4791-8533-B3277E85C052}" type="presParOf" srcId="{8F3671A9-C92F-4881-8171-95AFC421834B}" destId="{48347679-EE2B-4624-AC24-C7C0C9E95894}" srcOrd="1" destOrd="0" presId="urn:microsoft.com/office/officeart/2005/8/layout/radial3"/>
    <dgm:cxn modelId="{602BCFEB-ECB6-44DA-BBF7-165B3EDBF76D}" type="presParOf" srcId="{8F3671A9-C92F-4881-8171-95AFC421834B}" destId="{D25ECF3B-1196-4177-A169-57E4A62F7BF9}" srcOrd="2" destOrd="0" presId="urn:microsoft.com/office/officeart/2005/8/layout/radial3"/>
    <dgm:cxn modelId="{7969C414-432A-41A7-AAD6-80475632A32B}" type="presParOf" srcId="{8F3671A9-C92F-4881-8171-95AFC421834B}" destId="{13C463DB-92A7-4347-AF07-D49CD52B93A9}" srcOrd="3" destOrd="0" presId="urn:microsoft.com/office/officeart/2005/8/layout/radial3"/>
    <dgm:cxn modelId="{76B3D5F0-AB05-4ADC-89EF-EEB2C7071375}" type="presParOf" srcId="{8F3671A9-C92F-4881-8171-95AFC421834B}" destId="{58632F86-37A8-4204-91B8-1300CAA883DC}" srcOrd="4" destOrd="0" presId="urn:microsoft.com/office/officeart/2005/8/layout/radial3"/>
    <dgm:cxn modelId="{0C259D3C-E9BC-413A-BF56-EFB278088ABE}" type="presParOf" srcId="{8F3671A9-C92F-4881-8171-95AFC421834B}" destId="{80934855-07A5-4ECD-9C85-BAE57D92A5EC}" srcOrd="5" destOrd="0" presId="urn:microsoft.com/office/officeart/2005/8/layout/radial3"/>
    <dgm:cxn modelId="{A1AB8DE7-8641-4149-8B1A-5EBF63B80F64}" type="presParOf" srcId="{8F3671A9-C92F-4881-8171-95AFC421834B}" destId="{9A75187C-DFA5-4979-99D5-702E07A13B79}" srcOrd="6" destOrd="0" presId="urn:microsoft.com/office/officeart/2005/8/layout/radial3"/>
    <dgm:cxn modelId="{132D213D-A4F4-425C-A59F-D482A33BAD62}" type="presParOf" srcId="{8F3671A9-C92F-4881-8171-95AFC421834B}" destId="{31A5A3BE-1261-44DE-941E-D341098A3682}" srcOrd="7" destOrd="0" presId="urn:microsoft.com/office/officeart/2005/8/layout/radial3"/>
    <dgm:cxn modelId="{F58503E6-3A8B-4090-8BB4-656FA50BBF30}" type="presParOf" srcId="{8F3671A9-C92F-4881-8171-95AFC421834B}" destId="{1734CC85-1965-4D5D-A05B-3B9A9F1AA11D}" srcOrd="8" destOrd="0" presId="urn:microsoft.com/office/officeart/2005/8/layout/radial3"/>
    <dgm:cxn modelId="{7D58CDF9-B074-47F7-872A-AC03E7916AC0}" type="presParOf" srcId="{8F3671A9-C92F-4881-8171-95AFC421834B}" destId="{78A08A11-020B-4A17-9CDA-8AE2B0B58D1B}" srcOrd="9" destOrd="0" presId="urn:microsoft.com/office/officeart/2005/8/layout/radial3"/>
    <dgm:cxn modelId="{72D527BF-153D-48F8-8310-5F9F28B379DC}" type="presParOf" srcId="{8F3671A9-C92F-4881-8171-95AFC421834B}" destId="{DC4FA121-279C-4443-B57A-98FD8F3394A7}" srcOrd="10" destOrd="0" presId="urn:microsoft.com/office/officeart/2005/8/layout/radial3"/>
    <dgm:cxn modelId="{846620E3-C84A-479B-BC04-4FBB036B35DD}" type="presParOf" srcId="{8F3671A9-C92F-4881-8171-95AFC421834B}" destId="{03D23445-939A-492D-A27A-143A94F1C400}" srcOrd="1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A47DE-27DE-458A-A9ED-89F4847FC9FA}">
      <dsp:nvSpPr>
        <dsp:cNvPr id="0" name=""/>
        <dsp:cNvSpPr/>
      </dsp:nvSpPr>
      <dsp:spPr>
        <a:xfrm>
          <a:off x="3127460" y="1183641"/>
          <a:ext cx="2530054" cy="253005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Фольклор</a:t>
          </a:r>
          <a:endParaRPr lang="ru-RU" sz="2400" kern="1200" dirty="0">
            <a:latin typeface="+mj-lt"/>
          </a:endParaRPr>
        </a:p>
      </dsp:txBody>
      <dsp:txXfrm>
        <a:off x="3497978" y="1554159"/>
        <a:ext cx="1789018" cy="1789018"/>
      </dsp:txXfrm>
    </dsp:sp>
    <dsp:sp modelId="{48347679-EE2B-4624-AC24-C7C0C9E95894}">
      <dsp:nvSpPr>
        <dsp:cNvPr id="0" name=""/>
        <dsp:cNvSpPr/>
      </dsp:nvSpPr>
      <dsp:spPr>
        <a:xfrm>
          <a:off x="3759974" y="18877"/>
          <a:ext cx="1265027" cy="1265027"/>
        </a:xfrm>
        <a:prstGeom prst="ellipse">
          <a:avLst/>
        </a:prstGeom>
        <a:solidFill>
          <a:schemeClr val="accent5">
            <a:alpha val="50000"/>
            <a:hueOff val="-1641436"/>
            <a:satOff val="4042"/>
            <a:lumOff val="-8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игры</a:t>
          </a:r>
          <a:endParaRPr lang="ru-RU" sz="1200" kern="1200" dirty="0">
            <a:latin typeface="+mj-lt"/>
          </a:endParaRPr>
        </a:p>
      </dsp:txBody>
      <dsp:txXfrm>
        <a:off x="3945233" y="204136"/>
        <a:ext cx="894509" cy="894509"/>
      </dsp:txXfrm>
    </dsp:sp>
    <dsp:sp modelId="{D25ECF3B-1196-4177-A169-57E4A62F7BF9}">
      <dsp:nvSpPr>
        <dsp:cNvPr id="0" name=""/>
        <dsp:cNvSpPr/>
      </dsp:nvSpPr>
      <dsp:spPr>
        <a:xfrm>
          <a:off x="4731656" y="304189"/>
          <a:ext cx="1265027" cy="1265027"/>
        </a:xfrm>
        <a:prstGeom prst="ellipse">
          <a:avLst/>
        </a:prstGeom>
        <a:solidFill>
          <a:schemeClr val="accent5">
            <a:alpha val="50000"/>
            <a:hueOff val="-3282872"/>
            <a:satOff val="8083"/>
            <a:lumOff val="-17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песни </a:t>
          </a:r>
          <a:endParaRPr lang="ru-RU" sz="1200" kern="1200" dirty="0">
            <a:latin typeface="+mj-lt"/>
          </a:endParaRPr>
        </a:p>
      </dsp:txBody>
      <dsp:txXfrm>
        <a:off x="4916915" y="489448"/>
        <a:ext cx="894509" cy="894509"/>
      </dsp:txXfrm>
    </dsp:sp>
    <dsp:sp modelId="{13C463DB-92A7-4347-AF07-D49CD52B93A9}">
      <dsp:nvSpPr>
        <dsp:cNvPr id="0" name=""/>
        <dsp:cNvSpPr/>
      </dsp:nvSpPr>
      <dsp:spPr>
        <a:xfrm>
          <a:off x="5394835" y="1069539"/>
          <a:ext cx="1265027" cy="1265027"/>
        </a:xfrm>
        <a:prstGeom prst="ellipse">
          <a:avLst/>
        </a:prstGeom>
        <a:solidFill>
          <a:schemeClr val="accent5">
            <a:alpha val="50000"/>
            <a:hueOff val="-4924308"/>
            <a:satOff val="12125"/>
            <a:lumOff val="-26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+mj-lt"/>
            </a:rPr>
            <a:t>пословицы</a:t>
          </a:r>
          <a:endParaRPr lang="ru-RU" sz="1050" kern="1200" dirty="0">
            <a:latin typeface="+mj-lt"/>
          </a:endParaRPr>
        </a:p>
      </dsp:txBody>
      <dsp:txXfrm>
        <a:off x="5580094" y="1254798"/>
        <a:ext cx="894509" cy="894509"/>
      </dsp:txXfrm>
    </dsp:sp>
    <dsp:sp modelId="{58632F86-37A8-4204-91B8-1300CAA883DC}">
      <dsp:nvSpPr>
        <dsp:cNvPr id="0" name=""/>
        <dsp:cNvSpPr/>
      </dsp:nvSpPr>
      <dsp:spPr>
        <a:xfrm>
          <a:off x="5538958" y="2071934"/>
          <a:ext cx="1265027" cy="1265027"/>
        </a:xfrm>
        <a:prstGeom prst="ellipse">
          <a:avLst/>
        </a:prstGeom>
        <a:solidFill>
          <a:schemeClr val="accent5">
            <a:alpha val="50000"/>
            <a:hueOff val="-6565745"/>
            <a:satOff val="16167"/>
            <a:lumOff val="-3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+mj-lt"/>
            </a:rPr>
            <a:t>поговорки</a:t>
          </a:r>
          <a:endParaRPr lang="ru-RU" sz="1050" kern="1200" dirty="0">
            <a:latin typeface="+mj-lt"/>
          </a:endParaRPr>
        </a:p>
      </dsp:txBody>
      <dsp:txXfrm>
        <a:off x="5724217" y="2257193"/>
        <a:ext cx="894509" cy="894509"/>
      </dsp:txXfrm>
    </dsp:sp>
    <dsp:sp modelId="{80934855-07A5-4ECD-9C85-BAE57D92A5EC}">
      <dsp:nvSpPr>
        <dsp:cNvPr id="0" name=""/>
        <dsp:cNvSpPr/>
      </dsp:nvSpPr>
      <dsp:spPr>
        <a:xfrm>
          <a:off x="5118266" y="2993122"/>
          <a:ext cx="1265027" cy="1265027"/>
        </a:xfrm>
        <a:prstGeom prst="ellipse">
          <a:avLst/>
        </a:prstGeom>
        <a:solidFill>
          <a:schemeClr val="accent5">
            <a:alpha val="50000"/>
            <a:hueOff val="-8207181"/>
            <a:satOff val="20209"/>
            <a:lumOff val="-4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загадки</a:t>
          </a:r>
          <a:endParaRPr lang="ru-RU" sz="1050" kern="1200" dirty="0">
            <a:latin typeface="+mj-lt"/>
          </a:endParaRPr>
        </a:p>
      </dsp:txBody>
      <dsp:txXfrm>
        <a:off x="5303525" y="3178381"/>
        <a:ext cx="894509" cy="894509"/>
      </dsp:txXfrm>
    </dsp:sp>
    <dsp:sp modelId="{9A75187C-DFA5-4979-99D5-702E07A13B79}">
      <dsp:nvSpPr>
        <dsp:cNvPr id="0" name=""/>
        <dsp:cNvSpPr/>
      </dsp:nvSpPr>
      <dsp:spPr>
        <a:xfrm>
          <a:off x="4266326" y="3540630"/>
          <a:ext cx="1265027" cy="1265027"/>
        </a:xfrm>
        <a:prstGeom prst="ellipse">
          <a:avLst/>
        </a:prstGeom>
        <a:solidFill>
          <a:schemeClr val="accent5">
            <a:alpha val="50000"/>
            <a:hueOff val="-9848617"/>
            <a:satOff val="24250"/>
            <a:lumOff val="-53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сказки </a:t>
          </a:r>
          <a:endParaRPr lang="ru-RU" sz="1050" kern="1200" dirty="0">
            <a:latin typeface="+mj-lt"/>
          </a:endParaRPr>
        </a:p>
      </dsp:txBody>
      <dsp:txXfrm>
        <a:off x="4451585" y="3725889"/>
        <a:ext cx="894509" cy="894509"/>
      </dsp:txXfrm>
    </dsp:sp>
    <dsp:sp modelId="{31A5A3BE-1261-44DE-941E-D341098A3682}">
      <dsp:nvSpPr>
        <dsp:cNvPr id="0" name=""/>
        <dsp:cNvSpPr/>
      </dsp:nvSpPr>
      <dsp:spPr>
        <a:xfrm>
          <a:off x="3253622" y="3540630"/>
          <a:ext cx="1265027" cy="1265027"/>
        </a:xfrm>
        <a:prstGeom prst="ellipse">
          <a:avLst/>
        </a:prstGeom>
        <a:solidFill>
          <a:schemeClr val="accent5">
            <a:alpha val="50000"/>
            <a:hueOff val="-11490053"/>
            <a:satOff val="28292"/>
            <a:lumOff val="-62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считалки</a:t>
          </a:r>
          <a:endParaRPr lang="ru-RU" sz="1050" kern="1200" dirty="0">
            <a:latin typeface="+mj-lt"/>
          </a:endParaRPr>
        </a:p>
      </dsp:txBody>
      <dsp:txXfrm>
        <a:off x="3438881" y="3725889"/>
        <a:ext cx="894509" cy="894509"/>
      </dsp:txXfrm>
    </dsp:sp>
    <dsp:sp modelId="{1734CC85-1965-4D5D-A05B-3B9A9F1AA11D}">
      <dsp:nvSpPr>
        <dsp:cNvPr id="0" name=""/>
        <dsp:cNvSpPr/>
      </dsp:nvSpPr>
      <dsp:spPr>
        <a:xfrm>
          <a:off x="2401682" y="2993122"/>
          <a:ext cx="1265027" cy="1265027"/>
        </a:xfrm>
        <a:prstGeom prst="ellipse">
          <a:avLst/>
        </a:prstGeom>
        <a:solidFill>
          <a:schemeClr val="accent5">
            <a:alpha val="50000"/>
            <a:hueOff val="-13131489"/>
            <a:satOff val="32334"/>
            <a:lumOff val="-71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latin typeface="+mj-lt"/>
            </a:rPr>
            <a:t>заклички</a:t>
          </a:r>
          <a:endParaRPr lang="ru-RU" sz="1050" kern="1200" dirty="0">
            <a:latin typeface="+mj-lt"/>
          </a:endParaRPr>
        </a:p>
      </dsp:txBody>
      <dsp:txXfrm>
        <a:off x="2586941" y="3178381"/>
        <a:ext cx="894509" cy="894509"/>
      </dsp:txXfrm>
    </dsp:sp>
    <dsp:sp modelId="{78A08A11-020B-4A17-9CDA-8AE2B0B58D1B}">
      <dsp:nvSpPr>
        <dsp:cNvPr id="0" name=""/>
        <dsp:cNvSpPr/>
      </dsp:nvSpPr>
      <dsp:spPr>
        <a:xfrm>
          <a:off x="1980990" y="2071934"/>
          <a:ext cx="1265027" cy="1265027"/>
        </a:xfrm>
        <a:prstGeom prst="ellipse">
          <a:avLst/>
        </a:prstGeom>
        <a:solidFill>
          <a:schemeClr val="accent5">
            <a:alpha val="50000"/>
            <a:hueOff val="-14772925"/>
            <a:satOff val="36376"/>
            <a:lumOff val="-80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легенды</a:t>
          </a:r>
          <a:endParaRPr lang="ru-RU" sz="1050" kern="1200" dirty="0">
            <a:latin typeface="+mj-lt"/>
          </a:endParaRPr>
        </a:p>
      </dsp:txBody>
      <dsp:txXfrm>
        <a:off x="2166249" y="2257193"/>
        <a:ext cx="894509" cy="894509"/>
      </dsp:txXfrm>
    </dsp:sp>
    <dsp:sp modelId="{DC4FA121-279C-4443-B57A-98FD8F3394A7}">
      <dsp:nvSpPr>
        <dsp:cNvPr id="0" name=""/>
        <dsp:cNvSpPr/>
      </dsp:nvSpPr>
      <dsp:spPr>
        <a:xfrm>
          <a:off x="2125112" y="1069539"/>
          <a:ext cx="1265027" cy="1265027"/>
        </a:xfrm>
        <a:prstGeom prst="ellipse">
          <a:avLst/>
        </a:prstGeom>
        <a:solidFill>
          <a:schemeClr val="accent5">
            <a:alpha val="50000"/>
            <a:hueOff val="-16414362"/>
            <a:satOff val="40417"/>
            <a:lumOff val="-89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былины</a:t>
          </a:r>
          <a:endParaRPr lang="ru-RU" sz="1050" kern="1200" dirty="0">
            <a:latin typeface="+mj-lt"/>
          </a:endParaRPr>
        </a:p>
      </dsp:txBody>
      <dsp:txXfrm>
        <a:off x="2310371" y="1254798"/>
        <a:ext cx="894509" cy="894509"/>
      </dsp:txXfrm>
    </dsp:sp>
    <dsp:sp modelId="{03D23445-939A-492D-A27A-143A94F1C400}">
      <dsp:nvSpPr>
        <dsp:cNvPr id="0" name=""/>
        <dsp:cNvSpPr/>
      </dsp:nvSpPr>
      <dsp:spPr>
        <a:xfrm>
          <a:off x="2788292" y="304189"/>
          <a:ext cx="1265027" cy="1265027"/>
        </a:xfrm>
        <a:prstGeom prst="ellipse">
          <a:avLst/>
        </a:prstGeom>
        <a:solidFill>
          <a:schemeClr val="accent5">
            <a:alpha val="50000"/>
            <a:hueOff val="-18055798"/>
            <a:satOff val="44459"/>
            <a:lumOff val="-98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+mj-lt"/>
            </a:rPr>
            <a:t>народный театр</a:t>
          </a:r>
          <a:endParaRPr lang="ru-RU" sz="1100" kern="1200" dirty="0">
            <a:latin typeface="+mj-lt"/>
          </a:endParaRPr>
        </a:p>
      </dsp:txBody>
      <dsp:txXfrm>
        <a:off x="2973551" y="489448"/>
        <a:ext cx="894509" cy="89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E961-359D-4997-966A-E5A773924E09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577065-0BA7-4567-9600-3E350AA71E2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E961-359D-4997-966A-E5A773924E09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7065-0BA7-4567-9600-3E350AA71E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E961-359D-4997-966A-E5A773924E09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7065-0BA7-4567-9600-3E350AA71E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B1E961-359D-4997-966A-E5A773924E09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577065-0BA7-4567-9600-3E350AA71E2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E961-359D-4997-966A-E5A773924E09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577065-0BA7-4567-9600-3E350AA71E2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E961-359D-4997-966A-E5A773924E09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577065-0BA7-4567-9600-3E350AA71E2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E961-359D-4997-966A-E5A773924E09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577065-0BA7-4567-9600-3E350AA71E2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1FB1E961-359D-4997-966A-E5A773924E09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577065-0BA7-4567-9600-3E350AA71E2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E961-359D-4997-966A-E5A773924E09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7065-0BA7-4567-9600-3E350AA71E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E961-359D-4997-966A-E5A773924E09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577065-0BA7-4567-9600-3E350AA71E2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E961-359D-4997-966A-E5A773924E09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577065-0BA7-4567-9600-3E350AA71E2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1E961-359D-4997-966A-E5A773924E09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7065-0BA7-4567-9600-3E350AA71E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9600_32-p-fon-dlya-prezentatsii-narodnoe-tvorchestvo-3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8523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248472"/>
            <a:ext cx="8856984" cy="1656184"/>
          </a:xfrm>
        </p:spPr>
        <p:txBody>
          <a:bodyPr>
            <a:noAutofit/>
          </a:bodyPr>
          <a:lstStyle/>
          <a:p>
            <a:r>
              <a:rPr lang="ru-RU" sz="2400" b="1" dirty="0"/>
              <a:t>Использование народного творчества для накопления словаря детей младшего дошкольного возраста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6237312"/>
            <a:ext cx="6172200" cy="504056"/>
          </a:xfrm>
        </p:spPr>
        <p:txBody>
          <a:bodyPr/>
          <a:lstStyle/>
          <a:p>
            <a:pPr algn="r"/>
            <a:r>
              <a:rPr lang="ru-RU" dirty="0" smtClean="0"/>
              <a:t>Подготовила: воспитатель </a:t>
            </a:r>
            <a:r>
              <a:rPr lang="ru-RU" dirty="0" err="1" smtClean="0"/>
              <a:t>Джинетова</a:t>
            </a:r>
            <a:r>
              <a:rPr lang="ru-RU" dirty="0" smtClean="0"/>
              <a:t> Л. 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28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7840" y="260648"/>
            <a:ext cx="876463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Взаимосвязь с родителями: </a:t>
            </a:r>
            <a:endParaRPr lang="ru-RU" sz="2000" b="1" dirty="0" smtClean="0"/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Потешки</a:t>
            </a:r>
            <a:r>
              <a:rPr lang="ru-RU" sz="2000" dirty="0"/>
              <a:t>, стишки, считалки размещали в уголках для родителей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  <a:p>
            <a:r>
              <a:rPr lang="ru-RU" sz="2000" dirty="0" smtClean="0"/>
              <a:t>Очень </a:t>
            </a:r>
            <a:r>
              <a:rPr lang="ru-RU" sz="2000" dirty="0"/>
              <a:t>важно, чтобы родители уделяли достаточное время для общения с детьми и сами использовали фольклорные формы  и понимали их важность.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Например: рассказывали перед сном детям сказки, пели колыбельные песни, проговаривали с детьми </a:t>
            </a:r>
            <a:r>
              <a:rPr lang="ru-RU" sz="2000" dirty="0" err="1"/>
              <a:t>потешки</a:t>
            </a:r>
            <a:r>
              <a:rPr lang="ru-RU" sz="2000" dirty="0"/>
              <a:t>, напевали детские песенки и т.д.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  <a:p>
            <a:r>
              <a:rPr lang="ru-RU" sz="2000" dirty="0"/>
              <a:t>Также в общий родительский чат </a:t>
            </a:r>
            <a:r>
              <a:rPr lang="ru-RU" sz="2000" dirty="0" smtClean="0"/>
              <a:t>мы </a:t>
            </a:r>
            <a:r>
              <a:rPr lang="ru-RU" sz="2000" dirty="0"/>
              <a:t>отправляем примеры </a:t>
            </a:r>
            <a:r>
              <a:rPr lang="ru-RU" sz="2000" dirty="0" err="1"/>
              <a:t>потешек</a:t>
            </a:r>
            <a:r>
              <a:rPr lang="ru-RU" sz="2000" dirty="0"/>
              <a:t>, подвижных игр, рекомендации с пометкой «Делай как мы!» и т.д.</a:t>
            </a:r>
          </a:p>
          <a:p>
            <a:r>
              <a:rPr lang="ru-RU" sz="2000" dirty="0"/>
              <a:t> </a:t>
            </a:r>
          </a:p>
        </p:txBody>
      </p:sp>
      <p:pic>
        <p:nvPicPr>
          <p:cNvPr id="9218" name="Picture 2" descr="https://sun9-15.userapi.com/impf/1R_uQvWc9AgD85xkXZcKNK72WOpQu154PPNAdg/ownR0SD48ug.jpg?size=1600x1200&amp;quality=95&amp;sign=34b9aa76d4f1e1c308c52cca3000b9f3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5" b="6686"/>
          <a:stretch/>
        </p:blipFill>
        <p:spPr bwMode="auto">
          <a:xfrm>
            <a:off x="2412851" y="4334332"/>
            <a:ext cx="3862208" cy="218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97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900igr.net/up/datas/246593/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" y="0"/>
            <a:ext cx="9136189" cy="685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2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83879" y="764691"/>
            <a:ext cx="60486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Устное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народное творчество является неиссякаемым источником народной мудрости в воспитании детей в целом и развитии речи в частности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17" b="98983" l="0" r="99745">
                        <a14:foregroundMark x1="6633" y1="17627" x2="47449" y2="39661"/>
                        <a14:foregroundMark x1="31378" y1="55593" x2="61990" y2="41017"/>
                        <a14:foregroundMark x1="24490" y1="45424" x2="41327" y2="36610"/>
                        <a14:foregroundMark x1="6378" y1="56271" x2="18367" y2="49153"/>
                        <a14:foregroundMark x1="25765" y1="80339" x2="64031" y2="55593"/>
                        <a14:foregroundMark x1="48724" y1="89153" x2="68112" y2="68475"/>
                        <a14:foregroundMark x1="72194" y1="64746" x2="82908" y2="77627"/>
                        <a14:foregroundMark x1="60714" y1="92542" x2="76020" y2="78644"/>
                        <a14:foregroundMark x1="65306" y1="54915" x2="83163" y2="18644"/>
                        <a14:foregroundMark x1="56122" y1="44407" x2="74745" y2="10847"/>
                        <a14:foregroundMark x1="86224" y1="32542" x2="96684" y2="23051"/>
                        <a14:foregroundMark x1="94133" y1="32203" x2="95663" y2="20000"/>
                        <a14:foregroundMark x1="92092" y1="22034" x2="75000" y2="6780"/>
                        <a14:foregroundMark x1="69388" y1="5424" x2="37755" y2="5085"/>
                        <a14:backgroundMark x1="63265" y1="7458" x2="63520" y2="0"/>
                        <a14:backgroundMark x1="62245" y1="9153" x2="74490" y2="0"/>
                        <a14:backgroundMark x1="78827" y1="20000" x2="88520" y2="6441"/>
                        <a14:backgroundMark x1="47449" y1="2712" x2="34949" y2="1017"/>
                        <a14:backgroundMark x1="50765" y1="2034" x2="68367" y2="678"/>
                        <a14:backgroundMark x1="60969" y1="4746" x2="61735" y2="0"/>
                        <a14:backgroundMark x1="63010" y1="36610" x2="66327" y2="30847"/>
                        <a14:backgroundMark x1="51786" y1="34576" x2="51786" y2="35932"/>
                        <a14:backgroundMark x1="71173" y1="26780" x2="80867" y2="11525"/>
                        <a14:backgroundMark x1="59184" y1="96271" x2="63265" y2="85424"/>
                        <a14:backgroundMark x1="63520" y1="86780" x2="73980" y2="93220"/>
                        <a14:backgroundMark x1="61224" y1="89492" x2="66071" y2="93559"/>
                        <a14:backgroundMark x1="63520" y1="76610" x2="67092" y2="71525"/>
                        <a14:backgroundMark x1="66837" y1="73220" x2="74745" y2="87458"/>
                        <a14:backgroundMark x1="33929" y1="68136" x2="31888" y2="96271"/>
                        <a14:backgroundMark x1="34949" y1="63051" x2="38265" y2="64068"/>
                        <a14:backgroundMark x1="33418" y1="63051" x2="31378" y2="56949"/>
                        <a14:backgroundMark x1="18878" y1="39322" x2="29337" y2="41695"/>
                        <a14:backgroundMark x1="32908" y1="36949" x2="39031" y2="45763"/>
                        <a14:backgroundMark x1="43878" y1="45085" x2="45408" y2="40678"/>
                        <a14:backgroundMark x1="47449" y1="44407" x2="52296" y2="42712"/>
                        <a14:backgroundMark x1="51020" y1="39322" x2="48724" y2="36610"/>
                        <a14:backgroundMark x1="51786" y1="37288" x2="57653" y2="32881"/>
                        <a14:backgroundMark x1="54337" y1="53898" x2="56378" y2="51864"/>
                        <a14:backgroundMark x1="60969" y1="50847" x2="64031" y2="49831"/>
                        <a14:backgroundMark x1="68622" y1="61356" x2="67092" y2="53898"/>
                        <a14:backgroundMark x1="60969" y1="66780" x2="55612" y2="57627"/>
                        <a14:backgroundMark x1="62500" y1="44746" x2="63265" y2="39322"/>
                        <a14:backgroundMark x1="58673" y1="28475" x2="56633" y2="26780"/>
                        <a14:backgroundMark x1="20663" y1="17288" x2="29337" y2="21356"/>
                        <a14:backgroundMark x1="24235" y1="25085" x2="21684" y2="186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37112"/>
            <a:ext cx="2161640" cy="162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17" b="98983" l="0" r="99745">
                        <a14:foregroundMark x1="6633" y1="17627" x2="47449" y2="39661"/>
                        <a14:foregroundMark x1="31378" y1="55593" x2="61990" y2="41017"/>
                        <a14:foregroundMark x1="24490" y1="45424" x2="41327" y2="36610"/>
                        <a14:foregroundMark x1="6378" y1="56271" x2="18367" y2="49153"/>
                        <a14:foregroundMark x1="25765" y1="80339" x2="64031" y2="55593"/>
                        <a14:foregroundMark x1="48724" y1="89153" x2="68112" y2="68475"/>
                        <a14:foregroundMark x1="72194" y1="64746" x2="82908" y2="77627"/>
                        <a14:foregroundMark x1="60714" y1="92542" x2="76020" y2="78644"/>
                        <a14:foregroundMark x1="65306" y1="54915" x2="83163" y2="18644"/>
                        <a14:foregroundMark x1="56122" y1="44407" x2="74745" y2="10847"/>
                        <a14:foregroundMark x1="86224" y1="32542" x2="96684" y2="23051"/>
                        <a14:foregroundMark x1="94133" y1="32203" x2="95663" y2="20000"/>
                        <a14:foregroundMark x1="92092" y1="22034" x2="75000" y2="6780"/>
                        <a14:foregroundMark x1="69388" y1="5424" x2="37755" y2="5085"/>
                        <a14:backgroundMark x1="63265" y1="7458" x2="63520" y2="0"/>
                        <a14:backgroundMark x1="62245" y1="9153" x2="74490" y2="0"/>
                        <a14:backgroundMark x1="78827" y1="20000" x2="88520" y2="6441"/>
                        <a14:backgroundMark x1="47449" y1="2712" x2="34949" y2="1017"/>
                        <a14:backgroundMark x1="50765" y1="2034" x2="68367" y2="678"/>
                        <a14:backgroundMark x1="60969" y1="4746" x2="61735" y2="0"/>
                        <a14:backgroundMark x1="63010" y1="36610" x2="66327" y2="30847"/>
                        <a14:backgroundMark x1="51786" y1="34576" x2="51786" y2="35932"/>
                        <a14:backgroundMark x1="71173" y1="26780" x2="80867" y2="11525"/>
                        <a14:backgroundMark x1="59184" y1="96271" x2="63265" y2="85424"/>
                        <a14:backgroundMark x1="63520" y1="86780" x2="73980" y2="93220"/>
                        <a14:backgroundMark x1="61224" y1="89492" x2="66071" y2="93559"/>
                        <a14:backgroundMark x1="63520" y1="76610" x2="67092" y2="71525"/>
                        <a14:backgroundMark x1="66837" y1="73220" x2="74745" y2="87458"/>
                        <a14:backgroundMark x1="33929" y1="68136" x2="31888" y2="96271"/>
                        <a14:backgroundMark x1="34949" y1="63051" x2="38265" y2="64068"/>
                        <a14:backgroundMark x1="33418" y1="63051" x2="31378" y2="56949"/>
                        <a14:backgroundMark x1="18878" y1="39322" x2="29337" y2="41695"/>
                        <a14:backgroundMark x1="32908" y1="36949" x2="39031" y2="45763"/>
                        <a14:backgroundMark x1="43878" y1="45085" x2="45408" y2="40678"/>
                        <a14:backgroundMark x1="47449" y1="44407" x2="52296" y2="42712"/>
                        <a14:backgroundMark x1="51020" y1="39322" x2="48724" y2="36610"/>
                        <a14:backgroundMark x1="51786" y1="37288" x2="57653" y2="32881"/>
                        <a14:backgroundMark x1="54337" y1="53898" x2="56378" y2="51864"/>
                        <a14:backgroundMark x1="60969" y1="50847" x2="64031" y2="49831"/>
                        <a14:backgroundMark x1="68622" y1="61356" x2="67092" y2="53898"/>
                        <a14:backgroundMark x1="60969" y1="66780" x2="55612" y2="57627"/>
                        <a14:backgroundMark x1="62500" y1="44746" x2="63265" y2="39322"/>
                        <a14:backgroundMark x1="58673" y1="28475" x2="56633" y2="26780"/>
                        <a14:backgroundMark x1="20663" y1="17288" x2="29337" y2="21356"/>
                        <a14:backgroundMark x1="24235" y1="25085" x2="21684" y2="186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37112"/>
            <a:ext cx="2161640" cy="162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17" b="98983" l="0" r="99745">
                        <a14:foregroundMark x1="6633" y1="17627" x2="47449" y2="39661"/>
                        <a14:foregroundMark x1="31378" y1="55593" x2="61990" y2="41017"/>
                        <a14:foregroundMark x1="24490" y1="45424" x2="41327" y2="36610"/>
                        <a14:foregroundMark x1="6378" y1="56271" x2="18367" y2="49153"/>
                        <a14:foregroundMark x1="25765" y1="80339" x2="64031" y2="55593"/>
                        <a14:foregroundMark x1="48724" y1="89153" x2="68112" y2="68475"/>
                        <a14:foregroundMark x1="72194" y1="64746" x2="82908" y2="77627"/>
                        <a14:foregroundMark x1="60714" y1="92542" x2="76020" y2="78644"/>
                        <a14:foregroundMark x1="65306" y1="54915" x2="83163" y2="18644"/>
                        <a14:foregroundMark x1="56122" y1="44407" x2="74745" y2="10847"/>
                        <a14:foregroundMark x1="86224" y1="32542" x2="96684" y2="23051"/>
                        <a14:foregroundMark x1="94133" y1="32203" x2="95663" y2="20000"/>
                        <a14:foregroundMark x1="92092" y1="22034" x2="75000" y2="6780"/>
                        <a14:foregroundMark x1="69388" y1="5424" x2="37755" y2="5085"/>
                        <a14:backgroundMark x1="63265" y1="7458" x2="63520" y2="0"/>
                        <a14:backgroundMark x1="62245" y1="9153" x2="74490" y2="0"/>
                        <a14:backgroundMark x1="78827" y1="20000" x2="88520" y2="6441"/>
                        <a14:backgroundMark x1="47449" y1="2712" x2="34949" y2="1017"/>
                        <a14:backgroundMark x1="50765" y1="2034" x2="68367" y2="678"/>
                        <a14:backgroundMark x1="60969" y1="4746" x2="61735" y2="0"/>
                        <a14:backgroundMark x1="63010" y1="36610" x2="66327" y2="30847"/>
                        <a14:backgroundMark x1="51786" y1="34576" x2="51786" y2="35932"/>
                        <a14:backgroundMark x1="71173" y1="26780" x2="80867" y2="11525"/>
                        <a14:backgroundMark x1="59184" y1="96271" x2="63265" y2="85424"/>
                        <a14:backgroundMark x1="63520" y1="86780" x2="73980" y2="93220"/>
                        <a14:backgroundMark x1="61224" y1="89492" x2="66071" y2="93559"/>
                        <a14:backgroundMark x1="63520" y1="76610" x2="67092" y2="71525"/>
                        <a14:backgroundMark x1="66837" y1="73220" x2="74745" y2="87458"/>
                        <a14:backgroundMark x1="33929" y1="68136" x2="31888" y2="96271"/>
                        <a14:backgroundMark x1="34949" y1="63051" x2="38265" y2="64068"/>
                        <a14:backgroundMark x1="33418" y1="63051" x2="31378" y2="56949"/>
                        <a14:backgroundMark x1="18878" y1="39322" x2="29337" y2="41695"/>
                        <a14:backgroundMark x1="32908" y1="36949" x2="39031" y2="45763"/>
                        <a14:backgroundMark x1="43878" y1="45085" x2="45408" y2="40678"/>
                        <a14:backgroundMark x1="47449" y1="44407" x2="52296" y2="42712"/>
                        <a14:backgroundMark x1="51020" y1="39322" x2="48724" y2="36610"/>
                        <a14:backgroundMark x1="51786" y1="37288" x2="57653" y2="32881"/>
                        <a14:backgroundMark x1="54337" y1="53898" x2="56378" y2="51864"/>
                        <a14:backgroundMark x1="60969" y1="50847" x2="64031" y2="49831"/>
                        <a14:backgroundMark x1="68622" y1="61356" x2="67092" y2="53898"/>
                        <a14:backgroundMark x1="60969" y1="66780" x2="55612" y2="57627"/>
                        <a14:backgroundMark x1="62500" y1="44746" x2="63265" y2="39322"/>
                        <a14:backgroundMark x1="58673" y1="28475" x2="56633" y2="26780"/>
                        <a14:backgroundMark x1="20663" y1="17288" x2="29337" y2="21356"/>
                        <a14:backgroundMark x1="24235" y1="25085" x2="21684" y2="186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575" y="4437112"/>
            <a:ext cx="2161640" cy="162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17" b="98983" l="0" r="99745">
                        <a14:foregroundMark x1="6633" y1="17627" x2="47449" y2="39661"/>
                        <a14:foregroundMark x1="31378" y1="55593" x2="61990" y2="41017"/>
                        <a14:foregroundMark x1="24490" y1="45424" x2="41327" y2="36610"/>
                        <a14:foregroundMark x1="6378" y1="56271" x2="18367" y2="49153"/>
                        <a14:foregroundMark x1="25765" y1="80339" x2="64031" y2="55593"/>
                        <a14:foregroundMark x1="48724" y1="89153" x2="68112" y2="68475"/>
                        <a14:foregroundMark x1="72194" y1="64746" x2="82908" y2="77627"/>
                        <a14:foregroundMark x1="60714" y1="92542" x2="76020" y2="78644"/>
                        <a14:foregroundMark x1="65306" y1="54915" x2="83163" y2="18644"/>
                        <a14:foregroundMark x1="56122" y1="44407" x2="74745" y2="10847"/>
                        <a14:foregroundMark x1="86224" y1="32542" x2="96684" y2="23051"/>
                        <a14:foregroundMark x1="94133" y1="32203" x2="95663" y2="20000"/>
                        <a14:foregroundMark x1="92092" y1="22034" x2="75000" y2="6780"/>
                        <a14:foregroundMark x1="69388" y1="5424" x2="37755" y2="5085"/>
                        <a14:backgroundMark x1="63265" y1="7458" x2="63520" y2="0"/>
                        <a14:backgroundMark x1="62245" y1="9153" x2="74490" y2="0"/>
                        <a14:backgroundMark x1="78827" y1="20000" x2="88520" y2="6441"/>
                        <a14:backgroundMark x1="47449" y1="2712" x2="34949" y2="1017"/>
                        <a14:backgroundMark x1="50765" y1="2034" x2="68367" y2="678"/>
                        <a14:backgroundMark x1="60969" y1="4746" x2="61735" y2="0"/>
                        <a14:backgroundMark x1="63010" y1="36610" x2="66327" y2="30847"/>
                        <a14:backgroundMark x1="51786" y1="34576" x2="51786" y2="35932"/>
                        <a14:backgroundMark x1="71173" y1="26780" x2="80867" y2="11525"/>
                        <a14:backgroundMark x1="59184" y1="96271" x2="63265" y2="85424"/>
                        <a14:backgroundMark x1="63520" y1="86780" x2="73980" y2="93220"/>
                        <a14:backgroundMark x1="61224" y1="89492" x2="66071" y2="93559"/>
                        <a14:backgroundMark x1="63520" y1="76610" x2="67092" y2="71525"/>
                        <a14:backgroundMark x1="66837" y1="73220" x2="74745" y2="87458"/>
                        <a14:backgroundMark x1="33929" y1="68136" x2="31888" y2="96271"/>
                        <a14:backgroundMark x1="34949" y1="63051" x2="38265" y2="64068"/>
                        <a14:backgroundMark x1="33418" y1="63051" x2="31378" y2="56949"/>
                        <a14:backgroundMark x1="18878" y1="39322" x2="29337" y2="41695"/>
                        <a14:backgroundMark x1="32908" y1="36949" x2="39031" y2="45763"/>
                        <a14:backgroundMark x1="43878" y1="45085" x2="45408" y2="40678"/>
                        <a14:backgroundMark x1="47449" y1="44407" x2="52296" y2="42712"/>
                        <a14:backgroundMark x1="51020" y1="39322" x2="48724" y2="36610"/>
                        <a14:backgroundMark x1="51786" y1="37288" x2="57653" y2="32881"/>
                        <a14:backgroundMark x1="54337" y1="53898" x2="56378" y2="51864"/>
                        <a14:backgroundMark x1="60969" y1="50847" x2="64031" y2="49831"/>
                        <a14:backgroundMark x1="68622" y1="61356" x2="67092" y2="53898"/>
                        <a14:backgroundMark x1="60969" y1="66780" x2="55612" y2="57627"/>
                        <a14:backgroundMark x1="62500" y1="44746" x2="63265" y2="39322"/>
                        <a14:backgroundMark x1="58673" y1="28475" x2="56633" y2="26780"/>
                        <a14:backgroundMark x1="20663" y1="17288" x2="29337" y2="21356"/>
                        <a14:backgroundMark x1="24235" y1="25085" x2="21684" y2="186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2161640" cy="162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85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28736" y="1124744"/>
            <a:ext cx="6958536" cy="115444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  <p:pic>
        <p:nvPicPr>
          <p:cNvPr id="1026" name="Picture 2" descr="https://i0.wp.com/kimenink.com/wp-content/uploads/2020/05/teacher-plays-with-children.jpg?w=650&amp;ssl=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5112568" cy="465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16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53409892"/>
              </p:ext>
            </p:extLst>
          </p:nvPr>
        </p:nvGraphicFramePr>
        <p:xfrm>
          <a:off x="251520" y="1700808"/>
          <a:ext cx="87849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4392488" cy="108012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 – русское</a:t>
            </a:r>
            <a:b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 – Народное</a:t>
            </a:r>
            <a:br>
              <a:rPr lang="ru-R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 – творчество</a:t>
            </a:r>
            <a:b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9384" y="404664"/>
            <a:ext cx="5437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Фольклор </a:t>
            </a:r>
            <a:r>
              <a:rPr lang="ru-RU" dirty="0">
                <a:latin typeface="+mj-lt"/>
              </a:rPr>
              <a:t>- устное народное </a:t>
            </a:r>
            <a:r>
              <a:rPr lang="ru-RU" dirty="0" smtClean="0">
                <a:latin typeface="+mj-lt"/>
              </a:rPr>
              <a:t>творчество</a:t>
            </a:r>
            <a:br>
              <a:rPr lang="ru-RU" dirty="0" smtClean="0">
                <a:latin typeface="+mj-lt"/>
              </a:rPr>
            </a:br>
            <a:r>
              <a:rPr lang="ru-RU" sz="1400" dirty="0" err="1" smtClean="0">
                <a:latin typeface="+mj-lt"/>
              </a:rPr>
              <a:t>folk</a:t>
            </a:r>
            <a:r>
              <a:rPr lang="ru-RU" sz="1400" dirty="0" smtClean="0">
                <a:latin typeface="+mj-lt"/>
              </a:rPr>
              <a:t> </a:t>
            </a:r>
            <a:r>
              <a:rPr lang="ru-RU" sz="1400" dirty="0">
                <a:latin typeface="+mj-lt"/>
              </a:rPr>
              <a:t>– народ; </a:t>
            </a:r>
            <a:r>
              <a:rPr lang="ru-RU" sz="1400" dirty="0" err="1">
                <a:latin typeface="+mj-lt"/>
              </a:rPr>
              <a:t>lore</a:t>
            </a:r>
            <a:r>
              <a:rPr lang="ru-RU" sz="1400" dirty="0">
                <a:latin typeface="+mj-lt"/>
              </a:rPr>
              <a:t> – </a:t>
            </a:r>
            <a:r>
              <a:rPr lang="ru-RU" sz="1400" dirty="0" smtClean="0">
                <a:latin typeface="+mj-lt"/>
              </a:rPr>
              <a:t>знание</a:t>
            </a:r>
            <a:r>
              <a:rPr lang="ru-RU" sz="1400" dirty="0"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1737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На занятиях по развитию речи, используя магнитный кукольный театр, рассказывала  детям сказку: «Репка».</a:t>
            </a:r>
            <a:br>
              <a:rPr lang="ru-RU" b="1" dirty="0"/>
            </a:br>
            <a:r>
              <a:rPr lang="ru-RU" dirty="0"/>
              <a:t>(Лексическая тема: </a:t>
            </a:r>
            <a:r>
              <a:rPr lang="ru-RU" b="1" dirty="0"/>
              <a:t>Осень. Золотые листики)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179512" y="1412776"/>
            <a:ext cx="4896544" cy="4968552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Candara" pitchFamily="34" charset="0"/>
              </a:rPr>
              <a:t>С хозяином дружит,</a:t>
            </a:r>
            <a:br>
              <a:rPr lang="ru-RU" sz="1600" dirty="0">
                <a:latin typeface="Candara" pitchFamily="34" charset="0"/>
              </a:rPr>
            </a:br>
            <a:r>
              <a:rPr lang="ru-RU" sz="1600" dirty="0">
                <a:latin typeface="Candara" pitchFamily="34" charset="0"/>
              </a:rPr>
              <a:t>Дом сторожит,</a:t>
            </a:r>
            <a:br>
              <a:rPr lang="ru-RU" sz="1600" dirty="0">
                <a:latin typeface="Candara" pitchFamily="34" charset="0"/>
              </a:rPr>
            </a:br>
            <a:r>
              <a:rPr lang="ru-RU" sz="1600" dirty="0">
                <a:latin typeface="Candara" pitchFamily="34" charset="0"/>
              </a:rPr>
              <a:t>Живет под крылечком,</a:t>
            </a:r>
            <a:br>
              <a:rPr lang="ru-RU" sz="1600" dirty="0">
                <a:latin typeface="Candara" pitchFamily="34" charset="0"/>
              </a:rPr>
            </a:br>
            <a:r>
              <a:rPr lang="ru-RU" sz="1600" dirty="0">
                <a:latin typeface="Candara" pitchFamily="34" charset="0"/>
              </a:rPr>
              <a:t>А хвост колечком.</a:t>
            </a:r>
            <a:br>
              <a:rPr lang="ru-RU" sz="1600" dirty="0">
                <a:latin typeface="Candara" pitchFamily="34" charset="0"/>
              </a:rPr>
            </a:br>
            <a:r>
              <a:rPr lang="ru-RU" sz="1600" dirty="0">
                <a:latin typeface="Candara" pitchFamily="34" charset="0"/>
              </a:rPr>
              <a:t>                                                       </a:t>
            </a:r>
            <a:r>
              <a:rPr lang="ru-RU" sz="1600" dirty="0" smtClean="0">
                <a:latin typeface="Candara" pitchFamily="34" charset="0"/>
              </a:rPr>
              <a:t>             </a:t>
            </a:r>
            <a:r>
              <a:rPr lang="ru-RU" sz="1600" dirty="0">
                <a:latin typeface="Candara" pitchFamily="34" charset="0"/>
              </a:rPr>
              <a:t>- (СОБАЧКА)</a:t>
            </a:r>
            <a:br>
              <a:rPr lang="ru-RU" sz="1600" dirty="0">
                <a:latin typeface="Candara" pitchFamily="34" charset="0"/>
              </a:rPr>
            </a:br>
            <a:r>
              <a:rPr lang="ru-RU" sz="1600" dirty="0" smtClean="0">
                <a:latin typeface="Candara" pitchFamily="34" charset="0"/>
              </a:rPr>
              <a:t/>
            </a:r>
            <a:br>
              <a:rPr lang="ru-RU" sz="1600" dirty="0" smtClean="0">
                <a:latin typeface="Candara" pitchFamily="34" charset="0"/>
              </a:rPr>
            </a:br>
            <a:r>
              <a:rPr lang="ru-RU" sz="1600" dirty="0" smtClean="0">
                <a:latin typeface="Candara" pitchFamily="34" charset="0"/>
              </a:rPr>
              <a:t>Отгадай </a:t>
            </a:r>
            <a:r>
              <a:rPr lang="ru-RU" sz="1600" dirty="0">
                <a:latin typeface="Candara" pitchFamily="34" charset="0"/>
              </a:rPr>
              <a:t>те – ка, ребятки,</a:t>
            </a:r>
            <a:br>
              <a:rPr lang="ru-RU" sz="1600" dirty="0">
                <a:latin typeface="Candara" pitchFamily="34" charset="0"/>
              </a:rPr>
            </a:br>
            <a:r>
              <a:rPr lang="ru-RU" sz="1600" dirty="0">
                <a:latin typeface="Candara" pitchFamily="34" charset="0"/>
              </a:rPr>
              <a:t>Про кого моя загадка?</a:t>
            </a:r>
            <a:br>
              <a:rPr lang="ru-RU" sz="1600" dirty="0">
                <a:latin typeface="Candara" pitchFamily="34" charset="0"/>
              </a:rPr>
            </a:br>
            <a:r>
              <a:rPr lang="ru-RU" sz="1600" dirty="0">
                <a:latin typeface="Candara" pitchFamily="34" charset="0"/>
              </a:rPr>
              <a:t>У неё четыре лапки,</a:t>
            </a:r>
            <a:br>
              <a:rPr lang="ru-RU" sz="1600" dirty="0">
                <a:latin typeface="Candara" pitchFamily="34" charset="0"/>
              </a:rPr>
            </a:br>
            <a:r>
              <a:rPr lang="ru-RU" sz="1600" dirty="0">
                <a:latin typeface="Candara" pitchFamily="34" charset="0"/>
              </a:rPr>
              <a:t>А на лапках – цап – царапки,</a:t>
            </a:r>
            <a:br>
              <a:rPr lang="ru-RU" sz="1600" dirty="0">
                <a:latin typeface="Candara" pitchFamily="34" charset="0"/>
              </a:rPr>
            </a:br>
            <a:r>
              <a:rPr lang="ru-RU" sz="1600" dirty="0">
                <a:latin typeface="Candara" pitchFamily="34" charset="0"/>
              </a:rPr>
              <a:t>Полосата наша крошка</a:t>
            </a:r>
            <a:br>
              <a:rPr lang="ru-RU" sz="1600" dirty="0">
                <a:latin typeface="Candara" pitchFamily="34" charset="0"/>
              </a:rPr>
            </a:br>
            <a:r>
              <a:rPr lang="ru-RU" sz="1600" dirty="0">
                <a:latin typeface="Candara" pitchFamily="34" charset="0"/>
              </a:rPr>
              <a:t>Ну, конечно это…</a:t>
            </a:r>
            <a:br>
              <a:rPr lang="ru-RU" sz="1600" dirty="0">
                <a:latin typeface="Candara" pitchFamily="34" charset="0"/>
              </a:rPr>
            </a:br>
            <a:r>
              <a:rPr lang="ru-RU" sz="1600" dirty="0">
                <a:latin typeface="Candara" pitchFamily="34" charset="0"/>
              </a:rPr>
              <a:t>                                        </a:t>
            </a:r>
            <a:r>
              <a:rPr lang="ru-RU" sz="1600" dirty="0" smtClean="0">
                <a:latin typeface="Candara" pitchFamily="34" charset="0"/>
              </a:rPr>
              <a:t>                            </a:t>
            </a:r>
            <a:r>
              <a:rPr lang="ru-RU" sz="1600" dirty="0">
                <a:latin typeface="Candara" pitchFamily="34" charset="0"/>
              </a:rPr>
              <a:t>- (кошка</a:t>
            </a:r>
            <a:r>
              <a:rPr lang="ru-RU" sz="1600" dirty="0" smtClean="0">
                <a:latin typeface="Candara" pitchFamily="34" charset="0"/>
              </a:rPr>
              <a:t>)</a:t>
            </a:r>
            <a:br>
              <a:rPr lang="ru-RU" sz="1600" dirty="0" smtClean="0">
                <a:latin typeface="Candara" pitchFamily="34" charset="0"/>
              </a:rPr>
            </a:br>
            <a:r>
              <a:rPr lang="ru-RU" sz="1600" dirty="0">
                <a:latin typeface="Candara" pitchFamily="34" charset="0"/>
              </a:rPr>
              <a:t/>
            </a:r>
            <a:br>
              <a:rPr lang="ru-RU" sz="1600" dirty="0">
                <a:latin typeface="Candara" pitchFamily="34" charset="0"/>
              </a:rPr>
            </a:br>
            <a:r>
              <a:rPr lang="ru-RU" sz="1600" dirty="0" smtClean="0">
                <a:latin typeface="Candara" pitchFamily="34" charset="0"/>
              </a:rPr>
              <a:t>Это </a:t>
            </a:r>
            <a:r>
              <a:rPr lang="ru-RU" sz="1600" dirty="0">
                <a:latin typeface="Candara" pitchFamily="34" charset="0"/>
              </a:rPr>
              <a:t>маленькая крошка</a:t>
            </a:r>
            <a:br>
              <a:rPr lang="ru-RU" sz="1600" dirty="0">
                <a:latin typeface="Candara" pitchFamily="34" charset="0"/>
              </a:rPr>
            </a:br>
            <a:r>
              <a:rPr lang="ru-RU" sz="1600" dirty="0">
                <a:latin typeface="Candara" pitchFamily="34" charset="0"/>
              </a:rPr>
              <a:t>Рада даже хлебной крошке,</a:t>
            </a:r>
            <a:br>
              <a:rPr lang="ru-RU" sz="1600" dirty="0">
                <a:latin typeface="Candara" pitchFamily="34" charset="0"/>
              </a:rPr>
            </a:br>
            <a:r>
              <a:rPr lang="ru-RU" sz="1600" dirty="0">
                <a:latin typeface="Candara" pitchFamily="34" charset="0"/>
              </a:rPr>
              <a:t>Потому что до темна,</a:t>
            </a:r>
            <a:br>
              <a:rPr lang="ru-RU" sz="1600" dirty="0">
                <a:latin typeface="Candara" pitchFamily="34" charset="0"/>
              </a:rPr>
            </a:br>
            <a:r>
              <a:rPr lang="ru-RU" sz="1600" dirty="0">
                <a:latin typeface="Candara" pitchFamily="34" charset="0"/>
              </a:rPr>
              <a:t>В норке прячется она.</a:t>
            </a:r>
            <a:br>
              <a:rPr lang="ru-RU" sz="1600" dirty="0">
                <a:latin typeface="Candara" pitchFamily="34" charset="0"/>
              </a:rPr>
            </a:br>
            <a:r>
              <a:rPr lang="ru-RU" sz="1600" dirty="0">
                <a:latin typeface="Candara" pitchFamily="34" charset="0"/>
              </a:rPr>
              <a:t>                                                              </a:t>
            </a:r>
            <a:r>
              <a:rPr lang="ru-RU" sz="1600" dirty="0" smtClean="0">
                <a:latin typeface="Candara" pitchFamily="34" charset="0"/>
              </a:rPr>
              <a:t>     </a:t>
            </a:r>
            <a:r>
              <a:rPr lang="ru-RU" sz="1600" dirty="0">
                <a:latin typeface="Candara" pitchFamily="34" charset="0"/>
              </a:rPr>
              <a:t>- (мышка)</a:t>
            </a:r>
            <a:br>
              <a:rPr lang="ru-RU" sz="1600" dirty="0">
                <a:latin typeface="Candara" pitchFamily="34" charset="0"/>
              </a:rPr>
            </a:br>
            <a:endParaRPr lang="ru-RU" sz="1600" dirty="0">
              <a:latin typeface="Candara" pitchFamily="34" charset="0"/>
            </a:endParaRPr>
          </a:p>
        </p:txBody>
      </p:sp>
      <p:pic>
        <p:nvPicPr>
          <p:cNvPr id="6146" name="Picture 2" descr="https://sun9-65.userapi.com/impf/SLLAF3YXaIiGBAD1mATfMO_OOmI_SatCnj_tug/wtHESp7llRQ.jpg?size=1280x957&amp;quality=95&amp;sign=6af5901ac0efe7ff0f7e2f107407069d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3692528" cy="276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91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368" y="1268760"/>
            <a:ext cx="5184576" cy="4968552"/>
          </a:xfrm>
        </p:spPr>
        <p:txBody>
          <a:bodyPr>
            <a:noAutofit/>
          </a:bodyPr>
          <a:lstStyle/>
          <a:p>
            <a:r>
              <a:rPr lang="ru-RU" b="1" u="sng" dirty="0">
                <a:latin typeface="Candara" pitchFamily="34" charset="0"/>
              </a:rPr>
              <a:t>ИГРА «ПОКАЖИ НОС»</a:t>
            </a:r>
            <a:r>
              <a:rPr lang="ru-RU" dirty="0">
                <a:latin typeface="Candara" pitchFamily="34" charset="0"/>
              </a:rPr>
              <a:t/>
            </a:r>
            <a:br>
              <a:rPr lang="ru-RU" dirty="0">
                <a:latin typeface="Candara" pitchFamily="34" charset="0"/>
              </a:rPr>
            </a:br>
            <a:r>
              <a:rPr lang="ru-RU" i="1" u="sng" dirty="0">
                <a:latin typeface="Candara" pitchFamily="34" charset="0"/>
              </a:rPr>
              <a:t>Содержание: </a:t>
            </a:r>
            <a:r>
              <a:rPr lang="ru-RU" dirty="0">
                <a:latin typeface="Candara" pitchFamily="34" charset="0"/>
              </a:rPr>
              <a:t>Все играющие стоят напротив взрослого, который говорит им:</a:t>
            </a:r>
            <a:br>
              <a:rPr lang="ru-RU" dirty="0">
                <a:latin typeface="Candara" pitchFamily="34" charset="0"/>
              </a:rPr>
            </a:br>
            <a:r>
              <a:rPr lang="ru-RU" dirty="0">
                <a:latin typeface="Candara" pitchFamily="34" charset="0"/>
              </a:rPr>
              <a:t>Раз, два, три, четыре, пять,</a:t>
            </a:r>
            <a:br>
              <a:rPr lang="ru-RU" dirty="0">
                <a:latin typeface="Candara" pitchFamily="34" charset="0"/>
              </a:rPr>
            </a:br>
            <a:r>
              <a:rPr lang="ru-RU" dirty="0">
                <a:latin typeface="Candara" pitchFamily="34" charset="0"/>
              </a:rPr>
              <a:t>Начинаем мы играть.</a:t>
            </a:r>
            <a:br>
              <a:rPr lang="ru-RU" dirty="0">
                <a:latin typeface="Candara" pitchFamily="34" charset="0"/>
              </a:rPr>
            </a:br>
            <a:r>
              <a:rPr lang="ru-RU" dirty="0">
                <a:latin typeface="Candara" pitchFamily="34" charset="0"/>
              </a:rPr>
              <a:t>Вы смотрите, не зевайте</a:t>
            </a:r>
            <a:br>
              <a:rPr lang="ru-RU" dirty="0">
                <a:latin typeface="Candara" pitchFamily="34" charset="0"/>
              </a:rPr>
            </a:br>
            <a:r>
              <a:rPr lang="ru-RU" dirty="0">
                <a:latin typeface="Candara" pitchFamily="34" charset="0"/>
              </a:rPr>
              <a:t>И за мной все повторяйте,</a:t>
            </a:r>
            <a:br>
              <a:rPr lang="ru-RU" dirty="0">
                <a:latin typeface="Candara" pitchFamily="34" charset="0"/>
              </a:rPr>
            </a:br>
            <a:r>
              <a:rPr lang="ru-RU" dirty="0">
                <a:latin typeface="Candara" pitchFamily="34" charset="0"/>
              </a:rPr>
              <a:t>Что я вам сейчас скажу</a:t>
            </a:r>
            <a:br>
              <a:rPr lang="ru-RU" dirty="0">
                <a:latin typeface="Candara" pitchFamily="34" charset="0"/>
              </a:rPr>
            </a:br>
            <a:r>
              <a:rPr lang="ru-RU" dirty="0">
                <a:latin typeface="Candara" pitchFamily="34" charset="0"/>
              </a:rPr>
              <a:t>И при этом покажу.</a:t>
            </a:r>
            <a:br>
              <a:rPr lang="ru-RU" dirty="0">
                <a:latin typeface="Candara" pitchFamily="34" charset="0"/>
              </a:rPr>
            </a:br>
            <a:r>
              <a:rPr lang="ru-RU" dirty="0">
                <a:latin typeface="Candara" pitchFamily="34" charset="0"/>
              </a:rPr>
              <a:t>Далее взрослый называет вслух (можно вместе с детьми и одновременно показывает на себе) какую-либо часть лица, тела:</a:t>
            </a:r>
            <a:br>
              <a:rPr lang="ru-RU" dirty="0">
                <a:latin typeface="Candara" pitchFamily="34" charset="0"/>
              </a:rPr>
            </a:br>
            <a:r>
              <a:rPr lang="ru-RU" dirty="0">
                <a:latin typeface="Candara" pitchFamily="34" charset="0"/>
              </a:rPr>
              <a:t>«Уши-уши» — </a:t>
            </a:r>
            <a:r>
              <a:rPr lang="ru-RU" i="1" dirty="0">
                <a:latin typeface="Candara" pitchFamily="34" charset="0"/>
              </a:rPr>
              <a:t>все показывают уши. </a:t>
            </a:r>
            <a:r>
              <a:rPr lang="ru-RU" dirty="0">
                <a:latin typeface="Candara" pitchFamily="34" charset="0"/>
              </a:rPr>
              <a:t>«Глазки-глазки» — </a:t>
            </a:r>
            <a:r>
              <a:rPr lang="ru-RU" i="1" dirty="0">
                <a:latin typeface="Candara" pitchFamily="34" charset="0"/>
              </a:rPr>
              <a:t>все показывают глазки. </a:t>
            </a:r>
            <a:r>
              <a:rPr lang="ru-RU" dirty="0">
                <a:latin typeface="Candara" pitchFamily="34" charset="0"/>
              </a:rPr>
              <a:t>«Ручки-ручки» — </a:t>
            </a:r>
            <a:r>
              <a:rPr lang="ru-RU" i="1" dirty="0">
                <a:latin typeface="Candara" pitchFamily="34" charset="0"/>
              </a:rPr>
              <a:t>все показывают ручки </a:t>
            </a:r>
            <a:r>
              <a:rPr lang="ru-RU" dirty="0">
                <a:latin typeface="Candara" pitchFamily="34" charset="0"/>
              </a:rPr>
              <a:t>и т. д.</a:t>
            </a:r>
            <a:br>
              <a:rPr lang="ru-RU" dirty="0">
                <a:latin typeface="Candara" pitchFamily="34" charset="0"/>
              </a:rPr>
            </a:br>
            <a:r>
              <a:rPr lang="ru-RU" dirty="0">
                <a:latin typeface="Candara" pitchFamily="34" charset="0"/>
              </a:rPr>
              <a:t/>
            </a:r>
            <a:br>
              <a:rPr lang="ru-RU" dirty="0">
                <a:latin typeface="Candara" pitchFamily="34" charset="0"/>
              </a:rPr>
            </a:br>
            <a:endParaRPr lang="ru-RU" dirty="0">
              <a:latin typeface="Candar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ФЭМП. Во время </a:t>
            </a:r>
            <a:r>
              <a:rPr lang="ru-RU" b="1" dirty="0" err="1"/>
              <a:t>физминуток</a:t>
            </a:r>
            <a:r>
              <a:rPr lang="ru-RU" b="1" dirty="0"/>
              <a:t> на занятии использую небольшие подвижные игры, для того, чтобы дети взбодрились, подвигались, сменили позу</a:t>
            </a:r>
            <a:r>
              <a:rPr lang="ru-RU" b="1" dirty="0" smtClean="0"/>
              <a:t>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3074" name="Picture 2" descr="https://mishbaby.ru/wp-content/uploads/2020/05/5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8" y="2060848"/>
            <a:ext cx="37804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48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8953" y="1772816"/>
            <a:ext cx="4752528" cy="3312368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Мы топаем ногами. Топ, топ, топ (ходьба на месте).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Мы хлопаем руками. Хлоп, хлоп, хлоп (хлопки в ладоши).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Качаем головой (наклоны головы вправо, влево).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Мы руки поднимаем (руки вверх).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Мы руки опускаем (руки вниз).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Мы руки разведем (руки в стороны).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И побежим кругом (бег).</a:t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ФЭМП. Во время </a:t>
            </a:r>
            <a:r>
              <a:rPr lang="ru-RU" b="1" dirty="0" err="1"/>
              <a:t>физминуток</a:t>
            </a:r>
            <a:r>
              <a:rPr lang="ru-RU" b="1" dirty="0"/>
              <a:t> на занятии использую небольшие подвижные игры, для того, чтобы дети взбодрились, подвигались, сменили позу.</a:t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s://static6.depositphotos.com/1009168/564/i/950/depositphotos_5649328-stock-photo-active-play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1" t="4169"/>
          <a:stretch/>
        </p:blipFill>
        <p:spPr bwMode="auto">
          <a:xfrm>
            <a:off x="5292079" y="1111970"/>
            <a:ext cx="2880319" cy="49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20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6125" y="1700808"/>
            <a:ext cx="2691266" cy="2952328"/>
          </a:xfrm>
        </p:spPr>
        <p:txBody>
          <a:bodyPr>
            <a:normAutofit/>
          </a:bodyPr>
          <a:lstStyle/>
          <a:p>
            <a:r>
              <a:rPr lang="ru-RU" dirty="0" err="1">
                <a:latin typeface="Candara" pitchFamily="34" charset="0"/>
              </a:rPr>
              <a:t>Потешка</a:t>
            </a:r>
            <a:r>
              <a:rPr lang="ru-RU" dirty="0" smtClean="0">
                <a:latin typeface="Candara" pitchFamily="34" charset="0"/>
              </a:rPr>
              <a:t>:</a:t>
            </a:r>
            <a:br>
              <a:rPr lang="ru-RU" dirty="0" smtClean="0">
                <a:latin typeface="Candara" pitchFamily="34" charset="0"/>
              </a:rPr>
            </a:br>
            <a:r>
              <a:rPr lang="ru-RU" dirty="0" smtClean="0">
                <a:latin typeface="Candara" pitchFamily="34" charset="0"/>
              </a:rPr>
              <a:t>«</a:t>
            </a:r>
            <a:r>
              <a:rPr lang="ru-RU" dirty="0">
                <a:latin typeface="Candara" pitchFamily="34" charset="0"/>
              </a:rPr>
              <a:t>Ладушки, ладушки,</a:t>
            </a:r>
            <a:br>
              <a:rPr lang="ru-RU" dirty="0">
                <a:latin typeface="Candara" pitchFamily="34" charset="0"/>
              </a:rPr>
            </a:br>
            <a:r>
              <a:rPr lang="ru-RU" dirty="0">
                <a:latin typeface="Candara" pitchFamily="34" charset="0"/>
              </a:rPr>
              <a:t>Где были?- У бабушки.</a:t>
            </a:r>
            <a:br>
              <a:rPr lang="ru-RU" dirty="0">
                <a:latin typeface="Candara" pitchFamily="34" charset="0"/>
              </a:rPr>
            </a:br>
            <a:r>
              <a:rPr lang="ru-RU" dirty="0">
                <a:latin typeface="Candara" pitchFamily="34" charset="0"/>
              </a:rPr>
              <a:t>Что ели?- Оладушки.</a:t>
            </a:r>
            <a:br>
              <a:rPr lang="ru-RU" dirty="0">
                <a:latin typeface="Candara" pitchFamily="34" charset="0"/>
              </a:rPr>
            </a:br>
            <a:r>
              <a:rPr lang="ru-RU" dirty="0">
                <a:latin typeface="Candara" pitchFamily="34" charset="0"/>
              </a:rPr>
              <a:t>Хороши оладушки</a:t>
            </a:r>
            <a:br>
              <a:rPr lang="ru-RU" dirty="0">
                <a:latin typeface="Candara" pitchFamily="34" charset="0"/>
              </a:rPr>
            </a:br>
            <a:r>
              <a:rPr lang="ru-RU" dirty="0">
                <a:latin typeface="Candara" pitchFamily="34" charset="0"/>
              </a:rPr>
              <a:t>У нашей бабушки.</a:t>
            </a:r>
            <a:br>
              <a:rPr lang="ru-RU" dirty="0">
                <a:latin typeface="Candara" pitchFamily="34" charset="0"/>
              </a:rPr>
            </a:br>
            <a:r>
              <a:rPr lang="ru-RU" dirty="0">
                <a:latin typeface="Candara" pitchFamily="34" charset="0"/>
              </a:rPr>
              <a:t>Маслом поливала</a:t>
            </a:r>
            <a:br>
              <a:rPr lang="ru-RU" dirty="0">
                <a:latin typeface="Candara" pitchFamily="34" charset="0"/>
              </a:rPr>
            </a:br>
            <a:r>
              <a:rPr lang="ru-RU" dirty="0">
                <a:latin typeface="Candara" pitchFamily="34" charset="0"/>
              </a:rPr>
              <a:t>Деткам раздавала».</a:t>
            </a:r>
            <a:br>
              <a:rPr lang="ru-RU" dirty="0">
                <a:latin typeface="Candara" pitchFamily="34" charset="0"/>
              </a:rPr>
            </a:br>
            <a:endParaRPr lang="ru-RU" dirty="0">
              <a:latin typeface="Candar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3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/>
              <a:t>На занятиях лепки</a:t>
            </a:r>
            <a:r>
              <a:rPr lang="ru-RU" u="sng" dirty="0"/>
              <a:t> </a:t>
            </a:r>
            <a:r>
              <a:rPr lang="ru-RU" b="1" u="sng" dirty="0"/>
              <a:t>использовала обыгрывание результатов вылепленных предметов.</a:t>
            </a:r>
            <a:endParaRPr lang="ru-RU" dirty="0"/>
          </a:p>
          <a:p>
            <a:pPr algn="ctr"/>
            <a:r>
              <a:rPr lang="ru-RU" dirty="0"/>
              <a:t>(Лексическая тема: </a:t>
            </a:r>
            <a:r>
              <a:rPr lang="ru-RU" b="1" dirty="0"/>
              <a:t>Моя семья. Мой дом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052" name="Picture 4" descr="https://avatars.mds.yandex.net/get-zen_doc/1860789/pub_5dcd36a3515ed07a57426194_5dcd37e4e5968126aa18f324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20" y="3429000"/>
            <a:ext cx="3047015" cy="263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sun9-27.userapi.com/impf/kZ_nKxBq6dA_69dGRH_ORm70VClAZ_1qCj9a7g/puZ2_NovUeE.jpg?size=957x1280&amp;quality=95&amp;sign=e4c7e7e4a155520ba36f37e45157e0bc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3"/>
          <a:stretch/>
        </p:blipFill>
        <p:spPr bwMode="auto">
          <a:xfrm>
            <a:off x="4644008" y="1340768"/>
            <a:ext cx="3240360" cy="405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69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50 лучших игр: Подвижная игра &amp;amp;quot;Стоп&amp;amp;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66" r="21039" b="13617"/>
          <a:stretch/>
        </p:blipFill>
        <p:spPr bwMode="auto">
          <a:xfrm>
            <a:off x="5025664" y="1844824"/>
            <a:ext cx="350212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327" y="1628800"/>
            <a:ext cx="4356484" cy="4320480"/>
          </a:xfrm>
        </p:spPr>
        <p:txBody>
          <a:bodyPr>
            <a:normAutofit/>
          </a:bodyPr>
          <a:lstStyle/>
          <a:p>
            <a:r>
              <a:rPr lang="ru-RU" sz="1600" u="sng" dirty="0">
                <a:latin typeface="+mn-lt"/>
              </a:rPr>
              <a:t>У МЕДВЕДЯ ВО БОРУ:</a:t>
            </a:r>
            <a:r>
              <a:rPr lang="ru-RU" sz="1600" dirty="0">
                <a:latin typeface="+mn-lt"/>
              </a:rPr>
              <a:t> Медведь садится на корточки и изображает сон (складывает ладошки, наклоняет голову и кладет ладошки под голову). Детки, имитируют прогулку по лесу и сбор грибов и ягод и складывают их в воображаемую корзинку. После того, как воспитатель произносит стишок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У медведя во бору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Грибы, ягоды беру.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А медведь не спит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И на нас рычит.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и произносит долгий звук «р-р-р-р», дети разбегаются. И кого догонит медведь становится следующим «медведем»</a:t>
            </a:r>
            <a:br>
              <a:rPr lang="ru-RU" sz="1600" dirty="0">
                <a:latin typeface="+mn-lt"/>
              </a:rPr>
            </a:br>
            <a:endParaRPr lang="ru-RU" sz="16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Работа по обогащению словаря идет не только на занятиях, </a:t>
            </a:r>
            <a:r>
              <a:rPr lang="ru-RU" u="sng" dirty="0"/>
              <a:t>но и в повседневной деятельности</a:t>
            </a:r>
            <a:r>
              <a:rPr lang="ru-RU" dirty="0"/>
              <a:t>:</a:t>
            </a:r>
          </a:p>
          <a:p>
            <a:pPr algn="ctr"/>
            <a:r>
              <a:rPr lang="ru-RU" b="1" dirty="0"/>
              <a:t>На прогулке</a:t>
            </a:r>
            <a:r>
              <a:rPr lang="ru-RU" dirty="0"/>
              <a:t> </a:t>
            </a:r>
            <a:r>
              <a:rPr lang="ru-RU" b="1" dirty="0"/>
              <a:t>использую фольклорные подвижные игры</a:t>
            </a:r>
            <a:r>
              <a:rPr lang="ru-RU" dirty="0"/>
              <a:t> 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36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556792"/>
            <a:ext cx="8064896" cy="1728192"/>
          </a:xfrm>
        </p:spPr>
        <p:txBody>
          <a:bodyPr>
            <a:normAutofit/>
          </a:bodyPr>
          <a:lstStyle/>
          <a:p>
            <a:r>
              <a:rPr lang="ru-RU" sz="1600" u="sng" dirty="0">
                <a:latin typeface="Candara" pitchFamily="34" charset="0"/>
              </a:rPr>
              <a:t>МЫ ВЕСЁЛЫЕ РЕБЯТА: </a:t>
            </a:r>
            <a:r>
              <a:rPr lang="ru-RU" sz="1600" dirty="0">
                <a:latin typeface="Candara" pitchFamily="34" charset="0"/>
              </a:rPr>
              <a:t>Выбирается </a:t>
            </a:r>
            <a:r>
              <a:rPr lang="ru-RU" sz="1600" dirty="0" err="1">
                <a:latin typeface="Candara" pitchFamily="34" charset="0"/>
              </a:rPr>
              <a:t>ловишка</a:t>
            </a:r>
            <a:r>
              <a:rPr lang="ru-RU" sz="1600" dirty="0">
                <a:latin typeface="Candara" pitchFamily="34" charset="0"/>
              </a:rPr>
              <a:t>. Он становится спиной к играющим. Дети подбегают к </a:t>
            </a:r>
            <a:r>
              <a:rPr lang="ru-RU" sz="1600" dirty="0" err="1">
                <a:latin typeface="Candara" pitchFamily="34" charset="0"/>
              </a:rPr>
              <a:t>ловишке</a:t>
            </a:r>
            <a:r>
              <a:rPr lang="ru-RU" sz="1600" dirty="0">
                <a:latin typeface="Candara" pitchFamily="34" charset="0"/>
              </a:rPr>
              <a:t> со словами: «Мы веселые ребята, любим бегать и играть, но попробуй нас поймать. Раз, два, три (хлопают в ладоши) – лови!». С окончанием текста </a:t>
            </a:r>
            <a:r>
              <a:rPr lang="ru-RU" sz="1600" dirty="0" err="1">
                <a:latin typeface="Candara" pitchFamily="34" charset="0"/>
              </a:rPr>
              <a:t>ловишка</a:t>
            </a:r>
            <a:r>
              <a:rPr lang="ru-RU" sz="1600" dirty="0">
                <a:latin typeface="Candara" pitchFamily="34" charset="0"/>
              </a:rPr>
              <a:t> догоняет детей.</a:t>
            </a:r>
            <a:br>
              <a:rPr lang="ru-RU" sz="1600" dirty="0">
                <a:latin typeface="Candara" pitchFamily="34" charset="0"/>
              </a:rPr>
            </a:br>
            <a:endParaRPr lang="ru-RU" sz="1600" dirty="0">
              <a:latin typeface="Candar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Работа по обогащению словаря идет не только на занятиях, </a:t>
            </a:r>
            <a:r>
              <a:rPr lang="ru-RU" u="sng" dirty="0"/>
              <a:t>но и в повседневной деятельности</a:t>
            </a:r>
            <a:r>
              <a:rPr lang="ru-RU" dirty="0"/>
              <a:t>:</a:t>
            </a:r>
          </a:p>
          <a:p>
            <a:pPr algn="ctr"/>
            <a:r>
              <a:rPr lang="ru-RU" b="1" dirty="0"/>
              <a:t>На прогулке</a:t>
            </a:r>
            <a:r>
              <a:rPr lang="ru-RU" dirty="0"/>
              <a:t> </a:t>
            </a:r>
            <a:r>
              <a:rPr lang="ru-RU" b="1" dirty="0"/>
              <a:t>использую фольклорные подвижные игры</a:t>
            </a:r>
            <a:r>
              <a:rPr lang="ru-RU" dirty="0"/>
              <a:t> 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8194" name="Picture 2" descr="https://st3.depositphotos.com/3243153/12910/i/950/depositphotos_129100478-stock-photo-children-playing-in-snowy-wi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4944"/>
            <a:ext cx="4968552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54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260648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При укладывании детей спать ежедневно использую: колыбельные песенки и </a:t>
            </a:r>
            <a:r>
              <a:rPr lang="ru-RU" b="1" dirty="0" err="1"/>
              <a:t>засыпалочки</a:t>
            </a:r>
            <a:r>
              <a:rPr lang="ru-RU" dirty="0"/>
              <a:t>: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«Баю- баю, </a:t>
            </a:r>
            <a:r>
              <a:rPr lang="ru-RU" dirty="0" err="1"/>
              <a:t>баиньки</a:t>
            </a:r>
            <a:r>
              <a:rPr lang="ru-RU" dirty="0"/>
              <a:t>,</a:t>
            </a:r>
          </a:p>
          <a:p>
            <a:r>
              <a:rPr lang="ru-RU" dirty="0"/>
              <a:t>В огороде заиньки.</a:t>
            </a:r>
          </a:p>
          <a:p>
            <a:r>
              <a:rPr lang="ru-RU" dirty="0"/>
              <a:t>Баю-баю, </a:t>
            </a:r>
            <a:r>
              <a:rPr lang="ru-RU" dirty="0" err="1"/>
              <a:t>баюшки</a:t>
            </a:r>
            <a:r>
              <a:rPr lang="ru-RU" dirty="0"/>
              <a:t>,</a:t>
            </a:r>
          </a:p>
          <a:p>
            <a:r>
              <a:rPr lang="ru-RU" dirty="0"/>
              <a:t>Не ложись на краешке!»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pPr fontAlgn="base"/>
            <a:r>
              <a:rPr lang="ru-RU" dirty="0" smtClean="0"/>
              <a:t>«Баю-баю</a:t>
            </a:r>
            <a:r>
              <a:rPr lang="ru-RU" dirty="0"/>
              <a:t>, за рекой</a:t>
            </a:r>
            <a:br>
              <a:rPr lang="ru-RU" dirty="0"/>
            </a:br>
            <a:r>
              <a:rPr lang="ru-RU" dirty="0"/>
              <a:t>Солнце скрылось на покой,</a:t>
            </a:r>
            <a:br>
              <a:rPr lang="ru-RU" dirty="0"/>
            </a:br>
            <a:r>
              <a:rPr lang="ru-RU" dirty="0"/>
              <a:t>А у наших у ворот</a:t>
            </a:r>
            <a:br>
              <a:rPr lang="ru-RU" dirty="0"/>
            </a:br>
            <a:r>
              <a:rPr lang="ru-RU" dirty="0"/>
              <a:t>Зайки водят хоровод.</a:t>
            </a:r>
            <a:br>
              <a:rPr lang="ru-RU" dirty="0"/>
            </a:br>
            <a:r>
              <a:rPr lang="ru-RU" dirty="0"/>
              <a:t>Заиньки-заиньки,</a:t>
            </a:r>
            <a:br>
              <a:rPr lang="ru-RU" dirty="0"/>
            </a:br>
            <a:r>
              <a:rPr lang="ru-RU" dirty="0"/>
              <a:t>Не пора ли </a:t>
            </a:r>
            <a:r>
              <a:rPr lang="ru-RU" dirty="0" err="1"/>
              <a:t>баиньки</a:t>
            </a:r>
            <a:r>
              <a:rPr lang="ru-RU" dirty="0" smtClean="0"/>
              <a:t>?»</a:t>
            </a:r>
            <a:endParaRPr lang="ru-RU" dirty="0"/>
          </a:p>
          <a:p>
            <a:pPr fontAlgn="base"/>
            <a:r>
              <a:rPr lang="ru-RU" dirty="0"/>
              <a:t> </a:t>
            </a:r>
            <a:endParaRPr lang="ru-RU" dirty="0" smtClean="0"/>
          </a:p>
          <a:p>
            <a:pPr fontAlgn="base"/>
            <a:endParaRPr lang="ru-RU" dirty="0"/>
          </a:p>
          <a:p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>«</a:t>
            </a:r>
            <a:r>
              <a:rPr lang="ru-RU" dirty="0" smtClean="0"/>
              <a:t>На </a:t>
            </a:r>
            <a:r>
              <a:rPr lang="ru-RU" dirty="0"/>
              <a:t>подушку головой</a:t>
            </a:r>
          </a:p>
          <a:p>
            <a:r>
              <a:rPr lang="ru-RU" dirty="0"/>
              <a:t>Глажу, глажу лобик свой.</a:t>
            </a:r>
          </a:p>
          <a:p>
            <a:r>
              <a:rPr lang="ru-RU" dirty="0"/>
              <a:t>Глазки закрываю,</a:t>
            </a:r>
          </a:p>
          <a:p>
            <a:r>
              <a:rPr lang="ru-RU" dirty="0"/>
              <a:t>Быстро засыпаю</a:t>
            </a:r>
            <a:r>
              <a:rPr lang="ru-RU" dirty="0" smtClean="0"/>
              <a:t>.»</a:t>
            </a:r>
            <a:endParaRPr lang="ru-RU" dirty="0"/>
          </a:p>
        </p:txBody>
      </p:sp>
      <p:pic>
        <p:nvPicPr>
          <p:cNvPr id="4098" name="Picture 2" descr="https://sun9-57.userapi.com/impf/VPebUPFGJC5aIz37wXagNxj4uOWjpHPbYP0CzA/7yrHHywioHQ.jpg?size=1196x1600&amp;quality=95&amp;sign=82411a7f6b163d3c7e482ce9d139d811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1" t="17181" r="6791" b="19012"/>
          <a:stretch/>
        </p:blipFill>
        <p:spPr bwMode="auto">
          <a:xfrm>
            <a:off x="5580112" y="3068960"/>
            <a:ext cx="260298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87.userapi.com/impf/XZQgJZ8HhVGaFr3w8J9DacuoxGhWWnrf9ryeMA/UZqJMeObAp0.jpg?size=1196x1600&amp;quality=95&amp;sign=4d1161f1e2f9285d8155fd76d75bc564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40" b="16754"/>
          <a:stretch/>
        </p:blipFill>
        <p:spPr bwMode="auto">
          <a:xfrm>
            <a:off x="3419872" y="1052736"/>
            <a:ext cx="2592288" cy="237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25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TM01859861[[fn=Выставка]]</Template>
  <TotalTime>1793</TotalTime>
  <Words>253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Tradeshow</vt:lpstr>
      <vt:lpstr>Использование народного творчества для накопления словаря детей младшего дошкольного возраста </vt:lpstr>
      <vt:lpstr>Р – русское Н – Народное Т – творчество </vt:lpstr>
      <vt:lpstr>С хозяином дружит, Дом сторожит, Живет под крылечком, А хвост колечком.                                                                     - (СОБАЧКА)  Отгадай те – ка, ребятки, Про кого моя загадка? У неё четыре лапки, А на лапках – цап – царапки, Полосата наша крошка Ну, конечно это…                                                                     - (кошка)  Это маленькая крошка Рада даже хлебной крошке, Потому что до темна, В норке прячется она.                                                                    - (мышка) </vt:lpstr>
      <vt:lpstr>ИГРА «ПОКАЖИ НОС» Содержание: Все играющие стоят напротив взрослого, который говорит им: Раз, два, три, четыре, пять, Начинаем мы играть. Вы смотрите, не зевайте И за мной все повторяйте, Что я вам сейчас скажу И при этом покажу. Далее взрослый называет вслух (можно вместе с детьми и одновременно показывает на себе) какую-либо часть лица, тела: «Уши-уши» — все показывают уши. «Глазки-глазки» — все показывают глазки. «Ручки-ручки» — все показывают ручки и т. д.  </vt:lpstr>
      <vt:lpstr>Мы топаем ногами. Топ, топ, топ (ходьба на месте). Мы хлопаем руками. Хлоп, хлоп, хлоп (хлопки в ладоши). Качаем головой (наклоны головы вправо, влево). Мы руки поднимаем (руки вверх). Мы руки опускаем (руки вниз). Мы руки разведем (руки в стороны). И побежим кругом (бег). </vt:lpstr>
      <vt:lpstr>Потешка: «Ладушки, ладушки, Где были?- У бабушки. Что ели?- Оладушки. Хороши оладушки У нашей бабушки. Маслом поливала Деткам раздавала». </vt:lpstr>
      <vt:lpstr>У МЕДВЕДЯ ВО БОРУ: Медведь садится на корточки и изображает сон (складывает ладошки, наклоняет голову и кладет ладошки под голову). Детки, имитируют прогулку по лесу и сбор грибов и ягод и складывают их в воображаемую корзинку. После того, как воспитатель произносит стишок У медведя во бору Грибы, ягоды беру. А медведь не спит И на нас рычит. и произносит долгий звук «р-р-р-р», дети разбегаются. И кого догонит медведь становится следующим «медведем» </vt:lpstr>
      <vt:lpstr>МЫ ВЕСЁЛЫЕ РЕБЯТА: Выбирается ловишка. Он становится спиной к играющим. Дети подбегают к ловишке со словами: «Мы веселые ребята, любим бегать и играть, но попробуй нас поймать. Раз, два, три (хлопают в ладоши) – лови!». С окончанием текста ловишка догоняет детей.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народного творчества для накопления словаря детей младшего дошкольного возраста</dc:title>
  <dc:creator>Мадина</dc:creator>
  <cp:lastModifiedBy>Мадина</cp:lastModifiedBy>
  <cp:revision>23</cp:revision>
  <dcterms:created xsi:type="dcterms:W3CDTF">2022-03-01T12:05:21Z</dcterms:created>
  <dcterms:modified xsi:type="dcterms:W3CDTF">2022-03-08T15:24:20Z</dcterms:modified>
</cp:coreProperties>
</file>